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61" r:id="rId2"/>
    <p:sldId id="258" r:id="rId3"/>
    <p:sldId id="262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C96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1EBD2-6A92-4E48-96B0-80E0FF47925D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2624-39FF-4A0C-959E-AE60A9077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7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4EEB59-1745-4C06-8014-8C0652770DBE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1" y="4166528"/>
            <a:ext cx="5483225" cy="48686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z="900" smtClean="0"/>
              <a:t>Im </a:t>
            </a:r>
            <a:r>
              <a:rPr lang="de-DE" altLang="de-DE" sz="900" b="1" smtClean="0"/>
              <a:t>QB I werden die Voraussetzungen und Bedingungen</a:t>
            </a:r>
            <a:r>
              <a:rPr lang="de-DE" altLang="de-DE" sz="900" smtClean="0"/>
              <a:t> formuliert, die das Funktionieren von Schule beeinflussen. Auf diesen Bereich – den man auch </a:t>
            </a:r>
            <a:r>
              <a:rPr lang="de-DE" altLang="de-DE" sz="900" b="1" smtClean="0"/>
              <a:t>INPUT</a:t>
            </a:r>
            <a:r>
              <a:rPr lang="de-DE" altLang="de-DE" sz="900" smtClean="0"/>
              <a:t> nennt – hat die Schule kaum oder </a:t>
            </a:r>
            <a:r>
              <a:rPr lang="de-DE" altLang="de-DE" sz="900" b="1" smtClean="0"/>
              <a:t>gar keinen Einfluss.</a:t>
            </a:r>
            <a:r>
              <a:rPr lang="de-DE" altLang="de-DE" sz="900" smtClean="0"/>
              <a:t> Hier geht es einmal um Erlasse und Bestimmungen, die aus dem Kultusministerium kommen, um die Zusammensetzung der Schülerschaft oder auch um die Unterstützung, die die Schule durch ihr Umfeld erhält. </a:t>
            </a:r>
          </a:p>
          <a:p>
            <a:pPr eaLnBrk="1" hangingPunct="1"/>
            <a:r>
              <a:rPr lang="de-DE" altLang="de-DE" sz="900" smtClean="0"/>
              <a:t>Im </a:t>
            </a:r>
            <a:r>
              <a:rPr lang="de-DE" altLang="de-DE" sz="900" b="1" smtClean="0"/>
              <a:t>QB II Ziele und Strategien</a:t>
            </a:r>
            <a:r>
              <a:rPr lang="de-DE" altLang="de-DE" sz="900" smtClean="0"/>
              <a:t> werden Merkmale für eine gute Planung der Prozesse benannt. Also ob die Schule </a:t>
            </a:r>
            <a:r>
              <a:rPr lang="de-DE" altLang="de-DE" sz="900" b="1" smtClean="0"/>
              <a:t>Leitziele</a:t>
            </a:r>
            <a:r>
              <a:rPr lang="de-DE" altLang="de-DE" sz="900" smtClean="0"/>
              <a:t> formuliert hat, hat deren Auswahl auch Schüler/innen und Eltern beteiligt waren, ob sie nach einem </a:t>
            </a:r>
            <a:r>
              <a:rPr lang="de-DE" altLang="de-DE" sz="900" b="1" smtClean="0"/>
              <a:t>Konzept</a:t>
            </a:r>
            <a:r>
              <a:rPr lang="de-DE" altLang="de-DE" sz="900" smtClean="0"/>
              <a:t> arbeitet, ob sie immer wieder überprüft, ob sie ihre Ziele erreicht und Maßnahmen plant, wenn sie feststellt, dass es Probleme gibt. </a:t>
            </a:r>
          </a:p>
          <a:p>
            <a:pPr eaLnBrk="1" hangingPunct="1"/>
            <a:r>
              <a:rPr lang="de-DE" altLang="de-DE" sz="900" smtClean="0"/>
              <a:t>Im </a:t>
            </a:r>
            <a:r>
              <a:rPr lang="de-DE" altLang="de-DE" sz="900" b="1" smtClean="0"/>
              <a:t>QB III Führung und Management</a:t>
            </a:r>
            <a:r>
              <a:rPr lang="de-DE" altLang="de-DE" sz="900" smtClean="0"/>
              <a:t> wird beschrieben, was das </a:t>
            </a:r>
            <a:r>
              <a:rPr lang="de-DE" altLang="de-DE" sz="900" b="1" smtClean="0"/>
              <a:t>gute Handeln einer Schulleitung</a:t>
            </a:r>
            <a:r>
              <a:rPr lang="de-DE" altLang="de-DE" sz="900" smtClean="0"/>
              <a:t> ausmacht, also ob sie die Schule gut organisiert, in ihre Arbeit Lehrer/innen, Eltern und Schüler/innen einbezieht, es ihr Anliegen ist, Schule und Unterricht ständig zu verbessern, sie andere für ihre Ideen begeistern kann.</a:t>
            </a:r>
          </a:p>
          <a:p>
            <a:pPr eaLnBrk="1" hangingPunct="1"/>
            <a:r>
              <a:rPr lang="de-DE" altLang="de-DE" sz="900" smtClean="0"/>
              <a:t>Im </a:t>
            </a:r>
            <a:r>
              <a:rPr lang="de-DE" altLang="de-DE" sz="900" b="1" smtClean="0"/>
              <a:t>QB IV Professionalität</a:t>
            </a:r>
            <a:r>
              <a:rPr lang="de-DE" altLang="de-DE" sz="900" smtClean="0"/>
              <a:t> geht es darum, ob sich die Lehrer/innen </a:t>
            </a:r>
            <a:r>
              <a:rPr lang="de-DE" altLang="de-DE" sz="900" b="1" smtClean="0"/>
              <a:t>fortbilden</a:t>
            </a:r>
            <a:r>
              <a:rPr lang="de-DE" altLang="de-DE" sz="900" smtClean="0"/>
              <a:t>, also immer auf dem neusten fachlichen Stand sind, ob sie gut </a:t>
            </a:r>
            <a:r>
              <a:rPr lang="de-DE" altLang="de-DE" sz="900" b="1" smtClean="0"/>
              <a:t>zusammenarbeiten</a:t>
            </a:r>
            <a:r>
              <a:rPr lang="de-DE" altLang="de-DE" sz="900" smtClean="0"/>
              <a:t> können, </a:t>
            </a:r>
          </a:p>
          <a:p>
            <a:pPr eaLnBrk="1" hangingPunct="1"/>
            <a:r>
              <a:rPr lang="de-DE" altLang="de-DE" sz="900" smtClean="0"/>
              <a:t>Im </a:t>
            </a:r>
            <a:r>
              <a:rPr lang="de-DE" altLang="de-DE" sz="900" b="1" smtClean="0"/>
              <a:t>QB V Schulkultur</a:t>
            </a:r>
            <a:r>
              <a:rPr lang="de-DE" altLang="de-DE" sz="900" smtClean="0"/>
              <a:t> werden Merkmale eines </a:t>
            </a:r>
            <a:r>
              <a:rPr lang="de-DE" altLang="de-DE" sz="900" b="1" smtClean="0"/>
              <a:t>guten Zusammenlebens</a:t>
            </a:r>
            <a:r>
              <a:rPr lang="de-DE" altLang="de-DE" sz="900" smtClean="0"/>
              <a:t> in der </a:t>
            </a:r>
            <a:r>
              <a:rPr lang="de-DE" altLang="de-DE" sz="900" b="1" smtClean="0"/>
              <a:t>Schulgemeinde</a:t>
            </a:r>
            <a:r>
              <a:rPr lang="de-DE" altLang="de-DE" sz="900" smtClean="0"/>
              <a:t> formuliert. Es geht aber auch darum, inwieweit die Schule mit Einrichtungen im schulischen Umfeld </a:t>
            </a:r>
            <a:r>
              <a:rPr lang="de-DE" altLang="de-DE" sz="900" b="1" smtClean="0"/>
              <a:t>kooperiert</a:t>
            </a:r>
            <a:r>
              <a:rPr lang="de-DE" altLang="de-DE" sz="900" smtClean="0"/>
              <a:t>, also mit Vereinen, oder Betrieben, natürlich auch den Eltern. Hier wird auch benannt, welche </a:t>
            </a:r>
            <a:r>
              <a:rPr lang="de-DE" altLang="de-DE" sz="900" b="1" smtClean="0"/>
              <a:t>Haltung und Einstellung</a:t>
            </a:r>
            <a:r>
              <a:rPr lang="de-DE" altLang="de-DE" sz="900" smtClean="0"/>
              <a:t> die schulische Entwicklung der Schüler/innen fördern.</a:t>
            </a:r>
          </a:p>
          <a:p>
            <a:pPr eaLnBrk="1" hangingPunct="1"/>
            <a:r>
              <a:rPr lang="de-DE" altLang="de-DE" sz="900" smtClean="0"/>
              <a:t>Der </a:t>
            </a:r>
            <a:r>
              <a:rPr lang="de-DE" altLang="de-DE" sz="900" b="1" smtClean="0"/>
              <a:t>QB VI Lehren und Lernen</a:t>
            </a:r>
            <a:r>
              <a:rPr lang="de-DE" altLang="de-DE" sz="900" smtClean="0"/>
              <a:t> ist der zentrale Bereich. Hier sind Merkmale aufgeführt, die für das erfolgreiche Lernen aller Schüler/innen wichtig sind. z. B. dass den Schüler/innen die Ziele klar sind, dass sie wissen warum sie etwas lernen, was es ihnen nützt, dass auf die Schüler/innen individuell eingegangen wird, sie in ihren Stärken gefördert und in ihren schwachen Bereichen unterstütz werden. </a:t>
            </a:r>
          </a:p>
          <a:p>
            <a:pPr eaLnBrk="1" hangingPunct="1"/>
            <a:r>
              <a:rPr lang="de-DE" altLang="de-DE" sz="900" smtClean="0"/>
              <a:t>Die QBs II – VI bilden den Prozessbereich ab, den die Schule gestalten kann. </a:t>
            </a:r>
            <a:endParaRPr lang="de-DE" altLang="de-DE" sz="900" b="1" smtClean="0"/>
          </a:p>
          <a:p>
            <a:pPr eaLnBrk="1" hangingPunct="1"/>
            <a:r>
              <a:rPr lang="de-DE" altLang="de-DE" sz="900" b="1" smtClean="0"/>
              <a:t>Der QB VI Lehren und Lernen, </a:t>
            </a:r>
            <a:r>
              <a:rPr lang="de-DE" altLang="de-DE" sz="900" smtClean="0"/>
              <a:t>der im </a:t>
            </a:r>
            <a:r>
              <a:rPr lang="de-DE" altLang="de-DE" sz="900" b="1" smtClean="0"/>
              <a:t>Mittelpunkt</a:t>
            </a:r>
            <a:r>
              <a:rPr lang="de-DE" altLang="de-DE" sz="900" smtClean="0"/>
              <a:t> des schulischen Geschehens steht, hat auch im Schaubild eine hervorgehobene Stellung, denn um ihn geht es. Hier findet das </a:t>
            </a:r>
            <a:r>
              <a:rPr lang="de-DE" altLang="de-DE" sz="900" b="1" smtClean="0"/>
              <a:t>Kerngeschäft</a:t>
            </a:r>
            <a:r>
              <a:rPr lang="de-DE" altLang="de-DE" sz="900" smtClean="0"/>
              <a:t> der Schule statt. Die anderen Bereiche haben die Aufgabe die Qualitätsentwicklung in diesem Bereich zu unterstützen. </a:t>
            </a:r>
          </a:p>
          <a:p>
            <a:pPr eaLnBrk="1" hangingPunct="1"/>
            <a:r>
              <a:rPr lang="de-DE" altLang="de-DE" sz="900" smtClean="0"/>
              <a:t>Im Grund müssen sich </a:t>
            </a:r>
            <a:r>
              <a:rPr lang="de-DE" altLang="de-DE" sz="900" b="1" smtClean="0"/>
              <a:t>alle anderen Bereiche</a:t>
            </a:r>
            <a:r>
              <a:rPr lang="de-DE" altLang="de-DE" sz="900" smtClean="0"/>
              <a:t> daran messen lassen, inwieweit sie zur </a:t>
            </a:r>
            <a:r>
              <a:rPr lang="de-DE" altLang="de-DE" sz="900" b="1" smtClean="0"/>
              <a:t>Verbesserung Lehr- und Lernprozesse </a:t>
            </a:r>
            <a:r>
              <a:rPr lang="de-DE" altLang="de-DE" sz="900" smtClean="0"/>
              <a:t>und letztendlich</a:t>
            </a:r>
            <a:r>
              <a:rPr lang="de-DE" altLang="de-DE" sz="900" b="1" smtClean="0"/>
              <a:t> der Lernergebnisse</a:t>
            </a:r>
            <a:r>
              <a:rPr lang="de-DE" altLang="de-DE" sz="900" smtClean="0"/>
              <a:t> beitragen. </a:t>
            </a:r>
          </a:p>
          <a:p>
            <a:pPr eaLnBrk="1" hangingPunct="1"/>
            <a:r>
              <a:rPr lang="de-DE" altLang="de-DE" sz="900" smtClean="0"/>
              <a:t>Der </a:t>
            </a:r>
            <a:r>
              <a:rPr lang="de-DE" altLang="de-DE" sz="900" b="1" smtClean="0"/>
              <a:t>QB VII Ergebnisse und Wirkungen</a:t>
            </a:r>
            <a:r>
              <a:rPr lang="de-DE" altLang="de-DE" sz="900" smtClean="0"/>
              <a:t> beschreibt den Output oder Outcome. Er zeigt also auf, an was die Schule erkennen kann, dass sie </a:t>
            </a:r>
            <a:r>
              <a:rPr lang="de-DE" altLang="de-DE" sz="900" b="1" smtClean="0"/>
              <a:t>erfolgreich</a:t>
            </a:r>
            <a:r>
              <a:rPr lang="de-DE" altLang="de-DE" sz="900" smtClean="0"/>
              <a:t> war. Zum einen natürlich geht es um die </a:t>
            </a:r>
            <a:r>
              <a:rPr lang="de-DE" altLang="de-DE" sz="900" b="1" smtClean="0"/>
              <a:t>Zufriedenheit</a:t>
            </a:r>
            <a:r>
              <a:rPr lang="de-DE" altLang="de-DE" sz="900" smtClean="0"/>
              <a:t> der Schüler/innen und der Eltern mit der Schule aber auch inwieweit die Schüler/innen die Abschlüsse erreichen und auf ihrem </a:t>
            </a:r>
            <a:r>
              <a:rPr lang="de-DE" altLang="de-DE" sz="900" b="1" smtClean="0"/>
              <a:t>späteren Ausbildungsweg erfolgreich</a:t>
            </a:r>
            <a:r>
              <a:rPr lang="de-DE" altLang="de-DE" sz="900" smtClean="0"/>
              <a:t> sind.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128DAD-ADCE-4A81-95BF-1783E4FDAACC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432"/>
            <a:ext cx="5486400" cy="41158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1000" dirty="0" smtClean="0"/>
              <a:t>Die </a:t>
            </a:r>
            <a:r>
              <a:rPr lang="de-DE" altLang="de-DE" sz="1000" b="1" dirty="0" smtClean="0"/>
              <a:t>wesentlichen Kriterien</a:t>
            </a:r>
            <a:r>
              <a:rPr lang="de-DE" altLang="de-DE" sz="1000" dirty="0" smtClean="0"/>
              <a:t> für guten Unterricht sind im Qualitätsbereich VI „Lehren und Lernen“ zusammengefasst.</a:t>
            </a:r>
          </a:p>
          <a:p>
            <a:r>
              <a:rPr lang="de-DE" altLang="de-DE" sz="1000" dirty="0" smtClean="0"/>
              <a:t>Sie sehen hier die </a:t>
            </a:r>
            <a:r>
              <a:rPr lang="de-DE" altLang="de-DE" sz="1000" b="1" dirty="0" smtClean="0"/>
              <a:t>4 Dimensionen</a:t>
            </a:r>
            <a:r>
              <a:rPr lang="de-DE" altLang="de-DE" sz="1000" dirty="0" smtClean="0"/>
              <a:t>  des Qualitätsbereichs mit den jeweiligen </a:t>
            </a:r>
            <a:r>
              <a:rPr lang="de-DE" altLang="de-DE" sz="1000" b="1" dirty="0" smtClean="0"/>
              <a:t>Kriterien</a:t>
            </a:r>
            <a:r>
              <a:rPr lang="de-DE" altLang="de-DE" sz="1000" dirty="0" smtClean="0"/>
              <a:t> im Überblick.</a:t>
            </a:r>
          </a:p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128DAD-ADCE-4A81-95BF-1783E4FDAACC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432"/>
            <a:ext cx="5486400" cy="41158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1000" dirty="0" smtClean="0"/>
              <a:t>Die </a:t>
            </a:r>
            <a:r>
              <a:rPr lang="de-DE" altLang="de-DE" sz="1000" b="1" dirty="0" smtClean="0"/>
              <a:t>wesentlichen Kriterien</a:t>
            </a:r>
            <a:r>
              <a:rPr lang="de-DE" altLang="de-DE" sz="1000" dirty="0" smtClean="0"/>
              <a:t> für guten Unterricht sind im Qualitätsbereich VI „Lehren und Lernen“ zusammengefasst.</a:t>
            </a:r>
          </a:p>
          <a:p>
            <a:r>
              <a:rPr lang="de-DE" altLang="de-DE" sz="1000" dirty="0" smtClean="0"/>
              <a:t>Sie sehen hier die </a:t>
            </a:r>
            <a:r>
              <a:rPr lang="de-DE" altLang="de-DE" sz="1000" b="1" dirty="0" smtClean="0"/>
              <a:t>4 Dimensionen</a:t>
            </a:r>
            <a:r>
              <a:rPr lang="de-DE" altLang="de-DE" sz="1000" dirty="0" smtClean="0"/>
              <a:t>  des Qualitätsbereichs mit den jeweiligen </a:t>
            </a:r>
            <a:r>
              <a:rPr lang="de-DE" altLang="de-DE" sz="1000" b="1" dirty="0" smtClean="0"/>
              <a:t>Kriterien</a:t>
            </a:r>
            <a:r>
              <a:rPr lang="de-DE" altLang="de-DE" sz="1000" dirty="0" smtClean="0"/>
              <a:t> im Überblick.</a:t>
            </a:r>
          </a:p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95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10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31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1813" y="1114425"/>
            <a:ext cx="8432800" cy="51339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F5D6-7EC4-425F-B0D3-0D8E639B4D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09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2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6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50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3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44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18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1135-0F15-4BA4-932B-C084B4F943A6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EA4B-31CC-4E47-A4A7-1F0355D67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37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77788" y="476672"/>
            <a:ext cx="755575" cy="589225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123728" y="620689"/>
            <a:ext cx="5400600" cy="3744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de-DE" sz="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6000" dirty="0" smtClean="0">
                <a:solidFill>
                  <a:srgbClr val="0000FF"/>
                </a:solidFill>
              </a:rPr>
              <a:t>Hessischer Referenzrahmen Schulqualität</a:t>
            </a:r>
            <a:endParaRPr lang="de-DE" sz="6000" dirty="0">
              <a:solidFill>
                <a:srgbClr val="0000FF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>
          <a:xfrm>
            <a:off x="-180528" y="34094"/>
            <a:ext cx="648072" cy="5073427"/>
          </a:xfrm>
        </p:spPr>
        <p:txBody>
          <a:bodyPr>
            <a:normAutofit/>
          </a:bodyPr>
          <a:lstStyle/>
          <a:p>
            <a:endParaRPr lang="de-DE" sz="2400" dirty="0" smtClean="0">
              <a:latin typeface="Wingdings" panose="05000000000000000000" pitchFamily="2" charset="2"/>
            </a:endParaRPr>
          </a:p>
          <a:p>
            <a:r>
              <a:rPr lang="de-DE" sz="5400" dirty="0" err="1" smtClean="0">
                <a:solidFill>
                  <a:srgbClr val="CC0000"/>
                </a:solidFill>
                <a:latin typeface="Wingdings" panose="05000000000000000000" pitchFamily="2" charset="2"/>
              </a:rPr>
              <a:t>nnnnn</a:t>
            </a:r>
            <a:endParaRPr lang="de-DE" sz="5400" dirty="0">
              <a:solidFill>
                <a:srgbClr val="CC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67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771775" y="1916113"/>
            <a:ext cx="3600450" cy="3598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>
                <a:solidFill>
                  <a:schemeClr val="tx2"/>
                </a:solidFill>
              </a:rPr>
              <a:t>Prozesse</a:t>
            </a:r>
          </a:p>
          <a:p>
            <a:pPr eaLnBrk="1" hangingPunct="1"/>
            <a:endParaRPr lang="de-DE" altLang="de-DE" sz="1200" b="1">
              <a:solidFill>
                <a:schemeClr val="tx2"/>
              </a:solidFill>
            </a:endParaRP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2916238" y="2420938"/>
            <a:ext cx="1377950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90000" tIns="82800"/>
          <a:lstStyle>
            <a:lvl1pPr marL="182563" indent="-182563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II.	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Ziele und Strategien der  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	Qualitätsent-wicklung</a:t>
            </a: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4859338" y="2420938"/>
            <a:ext cx="1368425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tIns="82800"/>
          <a:lstStyle>
            <a:lvl1pPr marL="182563" indent="-182563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III.	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Führung und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	Management</a:t>
            </a: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4859338" y="4364038"/>
            <a:ext cx="1368425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Ins="126000" bIns="118800" anchor="b"/>
          <a:lstStyle>
            <a:lvl1pPr marL="182563" indent="-182563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V.	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Schulkultur</a:t>
            </a:r>
          </a:p>
          <a:p>
            <a:pPr eaLnBrk="1" hangingPunct="1"/>
            <a:r>
              <a:rPr lang="de-DE" altLang="de-DE" sz="1100" b="1">
                <a:solidFill>
                  <a:srgbClr val="000000"/>
                </a:solidFill>
              </a:rPr>
              <a:t/>
            </a:r>
            <a:br>
              <a:rPr lang="de-DE" altLang="de-DE" sz="1100" b="1">
                <a:solidFill>
                  <a:srgbClr val="000000"/>
                </a:solidFill>
              </a:rPr>
            </a:b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516688" y="1917700"/>
            <a:ext cx="1871662" cy="359886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26000" rIns="18000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>
                <a:solidFill>
                  <a:schemeClr val="tx2"/>
                </a:solidFill>
              </a:rPr>
              <a:t>Output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55650" y="1916113"/>
            <a:ext cx="1874838" cy="3598862"/>
          </a:xfrm>
          <a:prstGeom prst="rect">
            <a:avLst/>
          </a:prstGeom>
          <a:solidFill>
            <a:srgbClr val="FFFFCD"/>
          </a:solid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marL="263525" indent="-171450" eaLnBrk="0" hangingPunct="0"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>
                <a:solidFill>
                  <a:schemeClr val="tx2"/>
                </a:solidFill>
              </a:rPr>
              <a:t>Input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755650" y="5661025"/>
            <a:ext cx="7632700" cy="431800"/>
          </a:xfrm>
          <a:prstGeom prst="homePlate">
            <a:avLst>
              <a:gd name="adj" fmla="val 66941"/>
            </a:avLst>
          </a:prstGeom>
          <a:solidFill>
            <a:srgbClr val="CC0000"/>
          </a:solidFill>
          <a:ln w="190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>
                <a:solidFill>
                  <a:schemeClr val="bg1"/>
                </a:solidFill>
              </a:rPr>
              <a:t>Qualitätsbereiche schulischer Entwicklung</a:t>
            </a:r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 rot="-5400000">
            <a:off x="4234656" y="-2353468"/>
            <a:ext cx="674687" cy="7632700"/>
          </a:xfrm>
          <a:prstGeom prst="homePlate">
            <a:avLst>
              <a:gd name="adj" fmla="val 57412"/>
            </a:avLst>
          </a:prstGeom>
          <a:solidFill>
            <a:srgbClr val="CC0000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vert="eaVert" lIns="18000" tIns="0" rIns="5400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chemeClr val="bg1"/>
                </a:solidFill>
              </a:rPr>
              <a:t>Hessischer Referenzrahmen Schulqualität</a:t>
            </a:r>
          </a:p>
        </p:txBody>
      </p:sp>
      <p:sp>
        <p:nvSpPr>
          <p:cNvPr id="373770" name="Rectangle 10"/>
          <p:cNvSpPr>
            <a:spLocks noChangeArrowheads="1"/>
          </p:cNvSpPr>
          <p:nvPr/>
        </p:nvSpPr>
        <p:spPr bwMode="auto">
          <a:xfrm>
            <a:off x="1042988" y="2924175"/>
            <a:ext cx="1368425" cy="1008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90000" tIns="82800"/>
          <a:lstStyle>
            <a:lvl1pPr marL="182563" indent="-182563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I.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Voraussetzungen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 und Bedingungen</a:t>
            </a: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373771" name="Rectangle 11"/>
          <p:cNvSpPr>
            <a:spLocks noChangeArrowheads="1"/>
          </p:cNvSpPr>
          <p:nvPr/>
        </p:nvSpPr>
        <p:spPr bwMode="auto">
          <a:xfrm>
            <a:off x="6732588" y="2924175"/>
            <a:ext cx="1377950" cy="1008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90000" tIns="82800"/>
          <a:lstStyle>
            <a:lvl1pPr marL="182563" indent="-182563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VII. 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Ergebnisse 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und Wirkungen	</a:t>
            </a: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373772" name="Rectangle 12"/>
          <p:cNvSpPr>
            <a:spLocks noChangeArrowheads="1"/>
          </p:cNvSpPr>
          <p:nvPr/>
        </p:nvSpPr>
        <p:spPr bwMode="auto">
          <a:xfrm>
            <a:off x="2916238" y="4365625"/>
            <a:ext cx="1368425" cy="1008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Ins="126000" bIns="118800" anchor="b"/>
          <a:lstStyle>
            <a:lvl1pPr marL="182563" indent="-182563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IV.	</a:t>
            </a:r>
          </a:p>
          <a:p>
            <a:pPr algn="ctr" eaLnBrk="1" hangingPunct="1"/>
            <a:r>
              <a:rPr lang="de-DE" altLang="de-DE" sz="1100" b="1">
                <a:solidFill>
                  <a:srgbClr val="000000"/>
                </a:solidFill>
              </a:rPr>
              <a:t>Professionalität</a:t>
            </a:r>
          </a:p>
          <a:p>
            <a:pPr eaLnBrk="1" hangingPunct="1"/>
            <a:r>
              <a:rPr lang="de-DE" altLang="de-DE" sz="1100" b="1">
                <a:solidFill>
                  <a:srgbClr val="000000"/>
                </a:solidFill>
              </a:rPr>
              <a:t/>
            </a:r>
            <a:br>
              <a:rPr lang="de-DE" altLang="de-DE" sz="1100" b="1">
                <a:solidFill>
                  <a:srgbClr val="000000"/>
                </a:solidFill>
              </a:rPr>
            </a:br>
            <a:endParaRPr lang="de-DE" altLang="de-DE" sz="1100">
              <a:latin typeface="Comic Sans MS" pitchFamily="66" charset="0"/>
            </a:endParaRPr>
          </a:p>
        </p:txBody>
      </p:sp>
      <p:sp>
        <p:nvSpPr>
          <p:cNvPr id="373773" name="Rectangle 13"/>
          <p:cNvSpPr>
            <a:spLocks noChangeArrowheads="1"/>
          </p:cNvSpPr>
          <p:nvPr/>
        </p:nvSpPr>
        <p:spPr bwMode="auto">
          <a:xfrm>
            <a:off x="3851275" y="3284538"/>
            <a:ext cx="1584325" cy="1266825"/>
          </a:xfrm>
          <a:prstGeom prst="rect">
            <a:avLst/>
          </a:prstGeom>
          <a:solidFill>
            <a:srgbClr val="FFFF99"/>
          </a:solidFill>
          <a:ln w="2032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>
                <a:solidFill>
                  <a:srgbClr val="000000"/>
                </a:solidFill>
              </a:rPr>
              <a:t>VI. Lehren</a:t>
            </a:r>
          </a:p>
          <a:p>
            <a:pPr algn="ctr" eaLnBrk="1" hangingPunct="1"/>
            <a:r>
              <a:rPr lang="de-DE" altLang="de-DE" sz="1200" b="1">
                <a:solidFill>
                  <a:srgbClr val="000000"/>
                </a:solidFill>
              </a:rPr>
              <a:t>und</a:t>
            </a:r>
          </a:p>
          <a:p>
            <a:pPr algn="ctr" eaLnBrk="1" hangingPunct="1"/>
            <a:r>
              <a:rPr lang="de-DE" altLang="de-DE" sz="1200" b="1">
                <a:solidFill>
                  <a:srgbClr val="000000"/>
                </a:solidFill>
              </a:rPr>
              <a:t>Lernen</a:t>
            </a:r>
            <a:endParaRPr lang="de-DE" altLang="de-DE" sz="12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1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animBg="1"/>
      <p:bldP spid="373764" grpId="0" animBg="1"/>
      <p:bldP spid="373765" grpId="0" animBg="1"/>
      <p:bldP spid="373770" grpId="0" animBg="1"/>
      <p:bldP spid="373771" grpId="0" animBg="1"/>
      <p:bldP spid="373772" grpId="0" animBg="1"/>
      <p:bldP spid="3737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7740650" y="333375"/>
            <a:ext cx="115252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  <a:p>
            <a:pPr eaLnBrk="1" hangingPunct="1">
              <a:spcBef>
                <a:spcPct val="50000"/>
              </a:spcBef>
            </a:pPr>
            <a:endParaRPr lang="de-DE" altLang="de-DE"/>
          </a:p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graphicFrame>
        <p:nvGraphicFramePr>
          <p:cNvPr id="10248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83694498"/>
              </p:ext>
            </p:extLst>
          </p:nvPr>
        </p:nvGraphicFramePr>
        <p:xfrm>
          <a:off x="184150" y="692150"/>
          <a:ext cx="8686800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9619563" imgH="6657794" progId="Word.Document.8">
                  <p:embed/>
                </p:oleObj>
              </mc:Choice>
              <mc:Fallback>
                <p:oleObj name="Document" r:id="rId4" imgW="9619563" imgH="66577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692150"/>
                        <a:ext cx="8686800" cy="601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899592" y="93472"/>
            <a:ext cx="4464496" cy="376237"/>
          </a:xfrm>
          <a:prstGeom prst="rect">
            <a:avLst/>
          </a:prstGeom>
          <a:solidFill>
            <a:srgbClr val="C9676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Qualitätsbereich VI Lehren und Lernen</a:t>
            </a: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5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  <a:p>
            <a:pPr eaLnBrk="1" hangingPunct="1"/>
            <a:endParaRPr lang="de-DE" altLang="de-DE" smtClean="0">
              <a:solidFill>
                <a:schemeClr val="tx2"/>
              </a:solidFill>
            </a:endParaRPr>
          </a:p>
        </p:txBody>
      </p:sp>
      <p:graphicFrame>
        <p:nvGraphicFramePr>
          <p:cNvPr id="10248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53813131"/>
              </p:ext>
            </p:extLst>
          </p:nvPr>
        </p:nvGraphicFramePr>
        <p:xfrm>
          <a:off x="225425" y="746125"/>
          <a:ext cx="8524875" cy="589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ocument" r:id="rId4" imgW="9619563" imgH="6657794" progId="Word.Document.8">
                  <p:embed/>
                </p:oleObj>
              </mc:Choice>
              <mc:Fallback>
                <p:oleObj name="Document" r:id="rId4" imgW="9619563" imgH="66577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746125"/>
                        <a:ext cx="8524875" cy="589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1043608" y="100013"/>
            <a:ext cx="4896544" cy="376237"/>
          </a:xfrm>
          <a:prstGeom prst="rect">
            <a:avLst/>
          </a:prstGeom>
          <a:solidFill>
            <a:srgbClr val="C9676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/>
              <a:t>Qualitätsbereich VI Lehren und Lernen</a:t>
            </a: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4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Bildschirmpräsentation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Larissa</vt:lpstr>
      <vt:lpstr>Document</vt:lpstr>
      <vt:lpstr>Microsoft Word 97 - 2003 Document</vt:lpstr>
      <vt:lpstr> 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Hessische Referenzrahmen  Schulqualität</dc:title>
  <dc:creator>Jutta</dc:creator>
  <cp:lastModifiedBy>Jutta</cp:lastModifiedBy>
  <cp:revision>12</cp:revision>
  <dcterms:created xsi:type="dcterms:W3CDTF">2013-10-28T10:27:40Z</dcterms:created>
  <dcterms:modified xsi:type="dcterms:W3CDTF">2013-11-03T17:28:15Z</dcterms:modified>
</cp:coreProperties>
</file>