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4"/>
  </p:notesMasterIdLst>
  <p:handoutMasterIdLst>
    <p:handoutMasterId r:id="rId15"/>
  </p:handoutMasterIdLst>
  <p:sldIdLst>
    <p:sldId id="261" r:id="rId3"/>
    <p:sldId id="257" r:id="rId4"/>
    <p:sldId id="268" r:id="rId5"/>
    <p:sldId id="266" r:id="rId6"/>
    <p:sldId id="272" r:id="rId7"/>
    <p:sldId id="271" r:id="rId8"/>
    <p:sldId id="273" r:id="rId9"/>
    <p:sldId id="274" r:id="rId10"/>
    <p:sldId id="275" r:id="rId11"/>
    <p:sldId id="277" r:id="rId12"/>
    <p:sldId id="27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14" y="19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260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E33B81-E3E1-4772-A2B0-E5D8DC66518F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F4BF17EF-02D3-4772-B8DC-BDA583B7CA99}">
      <dgm:prSet phldrT="[Text]"/>
      <dgm:spPr/>
      <dgm:t>
        <a:bodyPr/>
        <a:lstStyle/>
        <a:p>
          <a:r>
            <a:rPr lang="de-DE" dirty="0" smtClean="0"/>
            <a:t>Schuljahr 2016/2017</a:t>
          </a:r>
          <a:endParaRPr lang="de-DE" dirty="0"/>
        </a:p>
      </dgm:t>
    </dgm:pt>
    <dgm:pt modelId="{92200AB7-3260-4C3D-B24E-8AABBDFF150D}" type="parTrans" cxnId="{BFB30602-2A02-4E59-B163-30BE91BCED5F}">
      <dgm:prSet/>
      <dgm:spPr/>
      <dgm:t>
        <a:bodyPr/>
        <a:lstStyle/>
        <a:p>
          <a:endParaRPr lang="de-DE"/>
        </a:p>
      </dgm:t>
    </dgm:pt>
    <dgm:pt modelId="{D7BFBB91-14A8-49DD-8FC4-1FA0DDB92B7A}" type="sibTrans" cxnId="{BFB30602-2A02-4E59-B163-30BE91BCED5F}">
      <dgm:prSet/>
      <dgm:spPr/>
      <dgm:t>
        <a:bodyPr/>
        <a:lstStyle/>
        <a:p>
          <a:endParaRPr lang="de-DE"/>
        </a:p>
      </dgm:t>
    </dgm:pt>
    <dgm:pt modelId="{CF55BB3C-BEC0-49F1-8CA2-0C39EF61B463}">
      <dgm:prSet phldrT="[Text]" custT="1"/>
      <dgm:spPr/>
      <dgm:t>
        <a:bodyPr/>
        <a:lstStyle/>
        <a:p>
          <a:r>
            <a:rPr lang="de-DE" sz="1800" dirty="0" smtClean="0"/>
            <a:t>+ 40 Stellen</a:t>
          </a:r>
          <a:endParaRPr lang="de-DE" sz="1800" dirty="0"/>
        </a:p>
      </dgm:t>
    </dgm:pt>
    <dgm:pt modelId="{4905D9F5-5547-4A0E-8D3A-A275833221C8}" type="parTrans" cxnId="{37359D46-E81B-4A83-96B9-21C193D16132}">
      <dgm:prSet/>
      <dgm:spPr/>
      <dgm:t>
        <a:bodyPr/>
        <a:lstStyle/>
        <a:p>
          <a:endParaRPr lang="de-DE"/>
        </a:p>
      </dgm:t>
    </dgm:pt>
    <dgm:pt modelId="{BA455D05-0731-4C85-B7BA-67E53AB96294}" type="sibTrans" cxnId="{37359D46-E81B-4A83-96B9-21C193D16132}">
      <dgm:prSet/>
      <dgm:spPr/>
      <dgm:t>
        <a:bodyPr/>
        <a:lstStyle/>
        <a:p>
          <a:endParaRPr lang="de-DE"/>
        </a:p>
      </dgm:t>
    </dgm:pt>
    <dgm:pt modelId="{CDAF0778-0487-4ED5-A6AB-299991D5A8AF}">
      <dgm:prSet phldrT="[Text]"/>
      <dgm:spPr/>
      <dgm:t>
        <a:bodyPr/>
        <a:lstStyle/>
        <a:p>
          <a:r>
            <a:rPr lang="de-DE" dirty="0" smtClean="0"/>
            <a:t>Schuljahr 2017/2018</a:t>
          </a:r>
          <a:endParaRPr lang="de-DE" dirty="0"/>
        </a:p>
      </dgm:t>
    </dgm:pt>
    <dgm:pt modelId="{5D2F622E-B003-48B3-B4C7-E0AEE440894A}" type="parTrans" cxnId="{A876466F-6BB2-44E6-BC82-0AB8245ABCB2}">
      <dgm:prSet/>
      <dgm:spPr/>
      <dgm:t>
        <a:bodyPr/>
        <a:lstStyle/>
        <a:p>
          <a:endParaRPr lang="de-DE"/>
        </a:p>
      </dgm:t>
    </dgm:pt>
    <dgm:pt modelId="{CB9B17B9-C92D-446C-9778-A2B1644F7CB5}" type="sibTrans" cxnId="{A876466F-6BB2-44E6-BC82-0AB8245ABCB2}">
      <dgm:prSet/>
      <dgm:spPr/>
      <dgm:t>
        <a:bodyPr/>
        <a:lstStyle/>
        <a:p>
          <a:endParaRPr lang="de-DE"/>
        </a:p>
      </dgm:t>
    </dgm:pt>
    <dgm:pt modelId="{F177EFF9-4ACF-4D6C-833E-00D3DBC1E30F}">
      <dgm:prSet phldrT="[Text]"/>
      <dgm:spPr/>
      <dgm:t>
        <a:bodyPr/>
        <a:lstStyle/>
        <a:p>
          <a:r>
            <a:rPr lang="de-DE" dirty="0" smtClean="0"/>
            <a:t>Schuljahr 2018/2019</a:t>
          </a:r>
          <a:endParaRPr lang="de-DE" dirty="0"/>
        </a:p>
      </dgm:t>
    </dgm:pt>
    <dgm:pt modelId="{2E18CBD8-80C9-4CDC-A581-112A7C5D32ED}" type="parTrans" cxnId="{80E325C4-6967-4A53-A67C-4182E7203984}">
      <dgm:prSet/>
      <dgm:spPr/>
      <dgm:t>
        <a:bodyPr/>
        <a:lstStyle/>
        <a:p>
          <a:endParaRPr lang="de-DE"/>
        </a:p>
      </dgm:t>
    </dgm:pt>
    <dgm:pt modelId="{8FCD6BDC-A413-4986-A1FA-DF6338A62ABC}" type="sibTrans" cxnId="{80E325C4-6967-4A53-A67C-4182E7203984}">
      <dgm:prSet/>
      <dgm:spPr/>
      <dgm:t>
        <a:bodyPr/>
        <a:lstStyle/>
        <a:p>
          <a:endParaRPr lang="de-DE"/>
        </a:p>
      </dgm:t>
    </dgm:pt>
    <dgm:pt modelId="{DE56B450-D6DE-4FF5-81A5-EE1F177FAFA9}">
      <dgm:prSet phldrT="[Text]"/>
      <dgm:spPr/>
      <dgm:t>
        <a:bodyPr/>
        <a:lstStyle/>
        <a:p>
          <a:r>
            <a:rPr lang="de-DE" dirty="0" smtClean="0"/>
            <a:t>+ 90 Stellen</a:t>
          </a:r>
        </a:p>
        <a:p>
          <a:r>
            <a:rPr lang="de-DE" dirty="0" smtClean="0"/>
            <a:t>Beginn der Umsetzungsphase der 2. Tranche</a:t>
          </a:r>
        </a:p>
        <a:p>
          <a:r>
            <a:rPr lang="de-DE" dirty="0" smtClean="0"/>
            <a:t>Implementierungsphase der letzten Schulamtsbezirke (3. Tranche) → Ablauf wie vorher</a:t>
          </a:r>
        </a:p>
        <a:p>
          <a:r>
            <a:rPr lang="de-DE" dirty="0" smtClean="0"/>
            <a:t>Fortsetzung des gesamten Prozesses</a:t>
          </a:r>
          <a:endParaRPr lang="de-DE" dirty="0"/>
        </a:p>
      </dgm:t>
    </dgm:pt>
    <dgm:pt modelId="{B96D5F65-9625-4D1F-A4CB-3A24CA337C7E}" type="parTrans" cxnId="{BCFDF48F-3F3F-406C-88C1-50676BA90F41}">
      <dgm:prSet/>
      <dgm:spPr/>
      <dgm:t>
        <a:bodyPr/>
        <a:lstStyle/>
        <a:p>
          <a:endParaRPr lang="de-DE"/>
        </a:p>
      </dgm:t>
    </dgm:pt>
    <dgm:pt modelId="{F622D3BD-096F-4A79-BFEB-B897C87585D6}" type="sibTrans" cxnId="{BCFDF48F-3F3F-406C-88C1-50676BA90F41}">
      <dgm:prSet/>
      <dgm:spPr/>
      <dgm:t>
        <a:bodyPr/>
        <a:lstStyle/>
        <a:p>
          <a:endParaRPr lang="de-DE"/>
        </a:p>
      </dgm:t>
    </dgm:pt>
    <dgm:pt modelId="{690D4DE9-67EE-48A3-A833-E3EA3A91ADA4}">
      <dgm:prSet custT="1"/>
      <dgm:spPr/>
      <dgm:t>
        <a:bodyPr/>
        <a:lstStyle/>
        <a:p>
          <a:r>
            <a:rPr lang="de-DE" sz="1800" dirty="0" smtClean="0"/>
            <a:t>Implementierungsphase der ersten 8 Schulamtsbezirke (1.Tranche)</a:t>
          </a:r>
          <a:endParaRPr lang="de-DE" sz="1800" dirty="0"/>
        </a:p>
      </dgm:t>
    </dgm:pt>
    <dgm:pt modelId="{E42F634B-3EA3-4B87-BC0B-E50EAA6087EB}" type="parTrans" cxnId="{A8305DFF-9421-4938-8104-205C8EF71408}">
      <dgm:prSet/>
      <dgm:spPr/>
      <dgm:t>
        <a:bodyPr/>
        <a:lstStyle/>
        <a:p>
          <a:endParaRPr lang="de-DE"/>
        </a:p>
      </dgm:t>
    </dgm:pt>
    <dgm:pt modelId="{46A83110-6ADA-4BDF-8F97-CFC4D2A7CCA6}" type="sibTrans" cxnId="{A8305DFF-9421-4938-8104-205C8EF71408}">
      <dgm:prSet/>
      <dgm:spPr/>
      <dgm:t>
        <a:bodyPr/>
        <a:lstStyle/>
        <a:p>
          <a:endParaRPr lang="de-DE"/>
        </a:p>
      </dgm:t>
    </dgm:pt>
    <dgm:pt modelId="{E2663B11-D710-423B-8F54-4D437DBE7DB7}">
      <dgm:prSet custT="1"/>
      <dgm:spPr/>
      <dgm:t>
        <a:bodyPr/>
        <a:lstStyle/>
        <a:p>
          <a:r>
            <a:rPr lang="de-DE" sz="1800" dirty="0" smtClean="0"/>
            <a:t>→Zusammenkunft der </a:t>
          </a:r>
        </a:p>
        <a:p>
          <a:r>
            <a:rPr lang="de-DE" sz="1800" dirty="0" smtClean="0"/>
            <a:t>    Vorbereitungsgruppe</a:t>
          </a:r>
          <a:endParaRPr lang="de-DE" sz="1800" dirty="0"/>
        </a:p>
      </dgm:t>
    </dgm:pt>
    <dgm:pt modelId="{553B2D1C-9E6D-41BB-8F55-C724E9AE9EBA}" type="parTrans" cxnId="{9E606C5B-4B3B-47C4-8377-5EE7CDFD49F6}">
      <dgm:prSet/>
      <dgm:spPr/>
      <dgm:t>
        <a:bodyPr/>
        <a:lstStyle/>
        <a:p>
          <a:endParaRPr lang="de-DE"/>
        </a:p>
      </dgm:t>
    </dgm:pt>
    <dgm:pt modelId="{24B18ACB-95E8-47AD-9451-F0F120F1E137}" type="sibTrans" cxnId="{9E606C5B-4B3B-47C4-8377-5EE7CDFD49F6}">
      <dgm:prSet/>
      <dgm:spPr/>
      <dgm:t>
        <a:bodyPr/>
        <a:lstStyle/>
        <a:p>
          <a:endParaRPr lang="de-DE"/>
        </a:p>
      </dgm:t>
    </dgm:pt>
    <dgm:pt modelId="{388D13D6-3B5E-4545-9296-B923B05B9B0A}">
      <dgm:prSet custT="1"/>
      <dgm:spPr/>
      <dgm:t>
        <a:bodyPr/>
        <a:lstStyle/>
        <a:p>
          <a:r>
            <a:rPr lang="de-DE" sz="1800" dirty="0" smtClean="0"/>
            <a:t>→ Wahl der </a:t>
          </a:r>
          <a:r>
            <a:rPr lang="de-DE" sz="1800" dirty="0" err="1" smtClean="0"/>
            <a:t>Moderator_innen</a:t>
          </a:r>
          <a:r>
            <a:rPr lang="de-DE" sz="1800" dirty="0" smtClean="0"/>
            <a:t> </a:t>
          </a:r>
        </a:p>
        <a:p>
          <a:r>
            <a:rPr lang="de-DE" sz="1800" dirty="0" smtClean="0"/>
            <a:t>     für 2 Jahre</a:t>
          </a:r>
          <a:endParaRPr lang="de-DE" sz="1800" dirty="0"/>
        </a:p>
      </dgm:t>
    </dgm:pt>
    <dgm:pt modelId="{7060C561-D190-47A7-8444-029F87C84CF6}" type="parTrans" cxnId="{7564C01C-67A6-4306-BD69-8CC1FEDB5D95}">
      <dgm:prSet/>
      <dgm:spPr/>
      <dgm:t>
        <a:bodyPr/>
        <a:lstStyle/>
        <a:p>
          <a:endParaRPr lang="de-DE"/>
        </a:p>
      </dgm:t>
    </dgm:pt>
    <dgm:pt modelId="{CE40BD47-96FE-4F9D-9D0B-655A9CF420EE}" type="sibTrans" cxnId="{7564C01C-67A6-4306-BD69-8CC1FEDB5D95}">
      <dgm:prSet/>
      <dgm:spPr/>
      <dgm:t>
        <a:bodyPr/>
        <a:lstStyle/>
        <a:p>
          <a:endParaRPr lang="de-DE"/>
        </a:p>
      </dgm:t>
    </dgm:pt>
    <dgm:pt modelId="{30B536A9-9D27-46D1-A363-5D381A7F6361}">
      <dgm:prSet custT="1"/>
      <dgm:spPr/>
      <dgm:t>
        <a:bodyPr/>
        <a:lstStyle/>
        <a:p>
          <a:r>
            <a:rPr lang="de-DE" sz="1800" dirty="0" smtClean="0"/>
            <a:t>→Sommer- / Winterkonferenz </a:t>
          </a:r>
          <a:endParaRPr lang="de-DE" sz="1800" dirty="0"/>
        </a:p>
      </dgm:t>
    </dgm:pt>
    <dgm:pt modelId="{686E9274-CA74-42E5-82CC-5C8C498201FA}" type="parTrans" cxnId="{4CC6D114-051C-483E-8743-3D65B95C6FE8}">
      <dgm:prSet/>
      <dgm:spPr/>
      <dgm:t>
        <a:bodyPr/>
        <a:lstStyle/>
        <a:p>
          <a:endParaRPr lang="de-DE"/>
        </a:p>
      </dgm:t>
    </dgm:pt>
    <dgm:pt modelId="{5F80AA74-5F3F-47C9-AD40-E7F59A3682C3}" type="sibTrans" cxnId="{4CC6D114-051C-483E-8743-3D65B95C6FE8}">
      <dgm:prSet/>
      <dgm:spPr/>
      <dgm:t>
        <a:bodyPr/>
        <a:lstStyle/>
        <a:p>
          <a:endParaRPr lang="de-DE"/>
        </a:p>
      </dgm:t>
    </dgm:pt>
    <dgm:pt modelId="{0A8804E7-7091-4867-8FB8-C78CEEB2ABBF}">
      <dgm:prSet phldrT="[Text]" custT="1"/>
      <dgm:spPr/>
      <dgm:t>
        <a:bodyPr/>
        <a:lstStyle/>
        <a:p>
          <a:r>
            <a:rPr lang="de-DE" sz="1800" dirty="0" smtClean="0"/>
            <a:t>+ 80 Stellen</a:t>
          </a:r>
        </a:p>
        <a:p>
          <a:r>
            <a:rPr lang="de-DE" sz="1800" dirty="0" smtClean="0"/>
            <a:t>Beginn der Umsetzungsphase der 1. Tranche</a:t>
          </a:r>
        </a:p>
        <a:p>
          <a:r>
            <a:rPr lang="de-DE" sz="1800" dirty="0" smtClean="0"/>
            <a:t>Implementierungsphase der nächsten Schulamtsbezirke (2. Tranche) → Ablauf wie vorher</a:t>
          </a:r>
          <a:endParaRPr lang="de-DE" sz="1800" dirty="0"/>
        </a:p>
      </dgm:t>
    </dgm:pt>
    <dgm:pt modelId="{E803377D-080B-4E49-AD83-443A7617E5CA}" type="sibTrans" cxnId="{B959BE17-6808-49FD-9A1D-AE6CD634FAFE}">
      <dgm:prSet/>
      <dgm:spPr/>
      <dgm:t>
        <a:bodyPr/>
        <a:lstStyle/>
        <a:p>
          <a:endParaRPr lang="de-DE"/>
        </a:p>
      </dgm:t>
    </dgm:pt>
    <dgm:pt modelId="{DA9BD740-DC5E-467A-876A-8FBB1618D037}" type="parTrans" cxnId="{B959BE17-6808-49FD-9A1D-AE6CD634FAFE}">
      <dgm:prSet/>
      <dgm:spPr/>
      <dgm:t>
        <a:bodyPr/>
        <a:lstStyle/>
        <a:p>
          <a:endParaRPr lang="de-DE"/>
        </a:p>
      </dgm:t>
    </dgm:pt>
    <dgm:pt modelId="{6EC2CEF3-585A-44CF-B242-420D97914FD2}" type="pres">
      <dgm:prSet presAssocID="{B8E33B81-E3E1-4772-A2B0-E5D8DC66518F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009D552D-AEB5-49E2-BF5B-5DE749B91195}" type="pres">
      <dgm:prSet presAssocID="{F4BF17EF-02D3-4772-B8DC-BDA583B7CA99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15E7938-8AC1-4010-BADC-7D1B0D32D9A6}" type="pres">
      <dgm:prSet presAssocID="{F4BF17EF-02D3-4772-B8DC-BDA583B7CA99}" presName="childText1" presStyleLbl="solidAlignAcc1" presStyleIdx="0" presStyleCnt="3" custScaleY="1116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A54ECB2-EB57-46B0-85B9-52F15B0D583D}" type="pres">
      <dgm:prSet presAssocID="{CDAF0778-0487-4ED5-A6AB-299991D5A8AF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BDCF0F3-5790-437F-B35E-9CD3593E2268}" type="pres">
      <dgm:prSet presAssocID="{CDAF0778-0487-4ED5-A6AB-299991D5A8AF}" presName="childText2" presStyleLbl="solidAlignAcc1" presStyleIdx="1" presStyleCnt="3" custScaleY="98977" custLinFactNeighborX="395" custLinFactNeighborY="-17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AB72ABE-1A33-4D25-B871-FB36980988DA}" type="pres">
      <dgm:prSet presAssocID="{F177EFF9-4ACF-4D6C-833E-00D3DBC1E30F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DF537E6-C936-4F69-B348-FDF900BD9672}" type="pres">
      <dgm:prSet presAssocID="{F177EFF9-4ACF-4D6C-833E-00D3DBC1E30F}" presName="childText3" presStyleLbl="solidAlignAcc1" presStyleIdx="2" presStyleCnt="3" custLinFactNeighborX="791" custLinFactNeighborY="-8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3BE49F88-3538-4766-80C9-D3DC9F0B2A2E}" type="presOf" srcId="{CF55BB3C-BEC0-49F1-8CA2-0C39EF61B463}" destId="{615E7938-8AC1-4010-BADC-7D1B0D32D9A6}" srcOrd="0" destOrd="0" presId="urn:microsoft.com/office/officeart/2009/3/layout/IncreasingArrowsProcess"/>
    <dgm:cxn modelId="{37359D46-E81B-4A83-96B9-21C193D16132}" srcId="{F4BF17EF-02D3-4772-B8DC-BDA583B7CA99}" destId="{CF55BB3C-BEC0-49F1-8CA2-0C39EF61B463}" srcOrd="0" destOrd="0" parTransId="{4905D9F5-5547-4A0E-8D3A-A275833221C8}" sibTransId="{BA455D05-0731-4C85-B7BA-67E53AB96294}"/>
    <dgm:cxn modelId="{4CC6D114-051C-483E-8743-3D65B95C6FE8}" srcId="{F4BF17EF-02D3-4772-B8DC-BDA583B7CA99}" destId="{30B536A9-9D27-46D1-A363-5D381A7F6361}" srcOrd="4" destOrd="0" parTransId="{686E9274-CA74-42E5-82CC-5C8C498201FA}" sibTransId="{5F80AA74-5F3F-47C9-AD40-E7F59A3682C3}"/>
    <dgm:cxn modelId="{A876466F-6BB2-44E6-BC82-0AB8245ABCB2}" srcId="{B8E33B81-E3E1-4772-A2B0-E5D8DC66518F}" destId="{CDAF0778-0487-4ED5-A6AB-299991D5A8AF}" srcOrd="1" destOrd="0" parTransId="{5D2F622E-B003-48B3-B4C7-E0AEE440894A}" sibTransId="{CB9B17B9-C92D-446C-9778-A2B1644F7CB5}"/>
    <dgm:cxn modelId="{80E325C4-6967-4A53-A67C-4182E7203984}" srcId="{B8E33B81-E3E1-4772-A2B0-E5D8DC66518F}" destId="{F177EFF9-4ACF-4D6C-833E-00D3DBC1E30F}" srcOrd="2" destOrd="0" parTransId="{2E18CBD8-80C9-4CDC-A581-112A7C5D32ED}" sibTransId="{8FCD6BDC-A413-4986-A1FA-DF6338A62ABC}"/>
    <dgm:cxn modelId="{3C0557A7-7625-483B-9AD6-AABC9B6ECF50}" type="presOf" srcId="{690D4DE9-67EE-48A3-A833-E3EA3A91ADA4}" destId="{615E7938-8AC1-4010-BADC-7D1B0D32D9A6}" srcOrd="0" destOrd="1" presId="urn:microsoft.com/office/officeart/2009/3/layout/IncreasingArrowsProcess"/>
    <dgm:cxn modelId="{ED97CA1C-C58B-4E37-9390-91855E0A4D54}" type="presOf" srcId="{388D13D6-3B5E-4545-9296-B923B05B9B0A}" destId="{615E7938-8AC1-4010-BADC-7D1B0D32D9A6}" srcOrd="0" destOrd="3" presId="urn:microsoft.com/office/officeart/2009/3/layout/IncreasingArrowsProcess"/>
    <dgm:cxn modelId="{7564C01C-67A6-4306-BD69-8CC1FEDB5D95}" srcId="{F4BF17EF-02D3-4772-B8DC-BDA583B7CA99}" destId="{388D13D6-3B5E-4545-9296-B923B05B9B0A}" srcOrd="3" destOrd="0" parTransId="{7060C561-D190-47A7-8444-029F87C84CF6}" sibTransId="{CE40BD47-96FE-4F9D-9D0B-655A9CF420EE}"/>
    <dgm:cxn modelId="{411FAB97-F97F-4A1E-9E62-4792DB81CAF1}" type="presOf" srcId="{E2663B11-D710-423B-8F54-4D437DBE7DB7}" destId="{615E7938-8AC1-4010-BADC-7D1B0D32D9A6}" srcOrd="0" destOrd="2" presId="urn:microsoft.com/office/officeart/2009/3/layout/IncreasingArrowsProcess"/>
    <dgm:cxn modelId="{C38CF730-1DA5-4451-B5D1-F1DA73ECC726}" type="presOf" srcId="{F4BF17EF-02D3-4772-B8DC-BDA583B7CA99}" destId="{009D552D-AEB5-49E2-BF5B-5DE749B91195}" srcOrd="0" destOrd="0" presId="urn:microsoft.com/office/officeart/2009/3/layout/IncreasingArrowsProcess"/>
    <dgm:cxn modelId="{079E7E2A-4AD4-4EA5-B01A-3F524768C98E}" type="presOf" srcId="{CDAF0778-0487-4ED5-A6AB-299991D5A8AF}" destId="{3A54ECB2-EB57-46B0-85B9-52F15B0D583D}" srcOrd="0" destOrd="0" presId="urn:microsoft.com/office/officeart/2009/3/layout/IncreasingArrowsProcess"/>
    <dgm:cxn modelId="{BCFDF48F-3F3F-406C-88C1-50676BA90F41}" srcId="{F177EFF9-4ACF-4D6C-833E-00D3DBC1E30F}" destId="{DE56B450-D6DE-4FF5-81A5-EE1F177FAFA9}" srcOrd="0" destOrd="0" parTransId="{B96D5F65-9625-4D1F-A4CB-3A24CA337C7E}" sibTransId="{F622D3BD-096F-4A79-BFEB-B897C87585D6}"/>
    <dgm:cxn modelId="{B959BE17-6808-49FD-9A1D-AE6CD634FAFE}" srcId="{CDAF0778-0487-4ED5-A6AB-299991D5A8AF}" destId="{0A8804E7-7091-4867-8FB8-C78CEEB2ABBF}" srcOrd="0" destOrd="0" parTransId="{DA9BD740-DC5E-467A-876A-8FBB1618D037}" sibTransId="{E803377D-080B-4E49-AD83-443A7617E5CA}"/>
    <dgm:cxn modelId="{587E1DC6-E5B9-4FDF-B3A0-4557FCAB1189}" type="presOf" srcId="{F177EFF9-4ACF-4D6C-833E-00D3DBC1E30F}" destId="{9AB72ABE-1A33-4D25-B871-FB36980988DA}" srcOrd="0" destOrd="0" presId="urn:microsoft.com/office/officeart/2009/3/layout/IncreasingArrowsProcess"/>
    <dgm:cxn modelId="{9E606C5B-4B3B-47C4-8377-5EE7CDFD49F6}" srcId="{F4BF17EF-02D3-4772-B8DC-BDA583B7CA99}" destId="{E2663B11-D710-423B-8F54-4D437DBE7DB7}" srcOrd="2" destOrd="0" parTransId="{553B2D1C-9E6D-41BB-8F55-C724E9AE9EBA}" sibTransId="{24B18ACB-95E8-47AD-9451-F0F120F1E137}"/>
    <dgm:cxn modelId="{9F2D79CA-14FB-4192-A524-AD0DB4FB77E0}" type="presOf" srcId="{B8E33B81-E3E1-4772-A2B0-E5D8DC66518F}" destId="{6EC2CEF3-585A-44CF-B242-420D97914FD2}" srcOrd="0" destOrd="0" presId="urn:microsoft.com/office/officeart/2009/3/layout/IncreasingArrowsProcess"/>
    <dgm:cxn modelId="{F28DADC9-E1B9-44B4-93A0-78C3D204CFCB}" type="presOf" srcId="{0A8804E7-7091-4867-8FB8-C78CEEB2ABBF}" destId="{9BDCF0F3-5790-437F-B35E-9CD3593E2268}" srcOrd="0" destOrd="0" presId="urn:microsoft.com/office/officeart/2009/3/layout/IncreasingArrowsProcess"/>
    <dgm:cxn modelId="{17144109-9E62-43CF-9606-BAB92C6FB29D}" type="presOf" srcId="{DE56B450-D6DE-4FF5-81A5-EE1F177FAFA9}" destId="{0DF537E6-C936-4F69-B348-FDF900BD9672}" srcOrd="0" destOrd="0" presId="urn:microsoft.com/office/officeart/2009/3/layout/IncreasingArrowsProcess"/>
    <dgm:cxn modelId="{A8305DFF-9421-4938-8104-205C8EF71408}" srcId="{F4BF17EF-02D3-4772-B8DC-BDA583B7CA99}" destId="{690D4DE9-67EE-48A3-A833-E3EA3A91ADA4}" srcOrd="1" destOrd="0" parTransId="{E42F634B-3EA3-4B87-BC0B-E50EAA6087EB}" sibTransId="{46A83110-6ADA-4BDF-8F97-CFC4D2A7CCA6}"/>
    <dgm:cxn modelId="{BFB30602-2A02-4E59-B163-30BE91BCED5F}" srcId="{B8E33B81-E3E1-4772-A2B0-E5D8DC66518F}" destId="{F4BF17EF-02D3-4772-B8DC-BDA583B7CA99}" srcOrd="0" destOrd="0" parTransId="{92200AB7-3260-4C3D-B24E-8AABBDFF150D}" sibTransId="{D7BFBB91-14A8-49DD-8FC4-1FA0DDB92B7A}"/>
    <dgm:cxn modelId="{5E4326A8-E524-4EB2-BABA-CC8EE39D4957}" type="presOf" srcId="{30B536A9-9D27-46D1-A363-5D381A7F6361}" destId="{615E7938-8AC1-4010-BADC-7D1B0D32D9A6}" srcOrd="0" destOrd="4" presId="urn:microsoft.com/office/officeart/2009/3/layout/IncreasingArrowsProcess"/>
    <dgm:cxn modelId="{DFE339EA-042E-4743-BD56-600563D7F041}" type="presParOf" srcId="{6EC2CEF3-585A-44CF-B242-420D97914FD2}" destId="{009D552D-AEB5-49E2-BF5B-5DE749B91195}" srcOrd="0" destOrd="0" presId="urn:microsoft.com/office/officeart/2009/3/layout/IncreasingArrowsProcess"/>
    <dgm:cxn modelId="{256980B3-D63D-4110-81A9-AC8F6C8B56B1}" type="presParOf" srcId="{6EC2CEF3-585A-44CF-B242-420D97914FD2}" destId="{615E7938-8AC1-4010-BADC-7D1B0D32D9A6}" srcOrd="1" destOrd="0" presId="urn:microsoft.com/office/officeart/2009/3/layout/IncreasingArrowsProcess"/>
    <dgm:cxn modelId="{7869F1B6-4224-4C75-8AD5-1D547844C5F4}" type="presParOf" srcId="{6EC2CEF3-585A-44CF-B242-420D97914FD2}" destId="{3A54ECB2-EB57-46B0-85B9-52F15B0D583D}" srcOrd="2" destOrd="0" presId="urn:microsoft.com/office/officeart/2009/3/layout/IncreasingArrowsProcess"/>
    <dgm:cxn modelId="{53BCAD7B-D74E-4003-AE99-93B678DF177D}" type="presParOf" srcId="{6EC2CEF3-585A-44CF-B242-420D97914FD2}" destId="{9BDCF0F3-5790-437F-B35E-9CD3593E2268}" srcOrd="3" destOrd="0" presId="urn:microsoft.com/office/officeart/2009/3/layout/IncreasingArrowsProcess"/>
    <dgm:cxn modelId="{779A8AA1-68F8-493C-B01B-FD78B0422325}" type="presParOf" srcId="{6EC2CEF3-585A-44CF-B242-420D97914FD2}" destId="{9AB72ABE-1A33-4D25-B871-FB36980988DA}" srcOrd="4" destOrd="0" presId="urn:microsoft.com/office/officeart/2009/3/layout/IncreasingArrowsProcess"/>
    <dgm:cxn modelId="{39F211A6-DE7F-44C8-8D2E-0F64E4728BE7}" type="presParOf" srcId="{6EC2CEF3-585A-44CF-B242-420D97914FD2}" destId="{0DF537E6-C936-4F69-B348-FDF900BD9672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9D552D-AEB5-49E2-BF5B-5DE749B91195}">
      <dsp:nvSpPr>
        <dsp:cNvPr id="0" name=""/>
        <dsp:cNvSpPr/>
      </dsp:nvSpPr>
      <dsp:spPr>
        <a:xfrm>
          <a:off x="0" y="367426"/>
          <a:ext cx="10283868" cy="149772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254000" bIns="237764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700" kern="1200" dirty="0" smtClean="0"/>
            <a:t>Schuljahr 2016/2017</a:t>
          </a:r>
          <a:endParaRPr lang="de-DE" sz="2700" kern="1200" dirty="0"/>
        </a:p>
      </dsp:txBody>
      <dsp:txXfrm>
        <a:off x="0" y="741857"/>
        <a:ext cx="9909437" cy="748861"/>
      </dsp:txXfrm>
    </dsp:sp>
    <dsp:sp modelId="{615E7938-8AC1-4010-BADC-7D1B0D32D9A6}">
      <dsp:nvSpPr>
        <dsp:cNvPr id="0" name=""/>
        <dsp:cNvSpPr/>
      </dsp:nvSpPr>
      <dsp:spPr>
        <a:xfrm>
          <a:off x="0" y="1353763"/>
          <a:ext cx="3167431" cy="32224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+ 40 Stellen</a:t>
          </a:r>
          <a:endParaRPr lang="de-DE" sz="1800" kern="1200" dirty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Implementierungsphase der ersten 8 Schulamtsbezirke (1.Tranche)</a:t>
          </a:r>
          <a:endParaRPr lang="de-DE" sz="1800" kern="1200" dirty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→Zusammenkunft der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    Vorbereitungsgruppe</a:t>
          </a:r>
          <a:endParaRPr lang="de-DE" sz="1800" kern="1200" dirty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→ Wahl der </a:t>
          </a:r>
          <a:r>
            <a:rPr lang="de-DE" sz="1800" kern="1200" dirty="0" err="1" smtClean="0"/>
            <a:t>Moderator_innen</a:t>
          </a:r>
          <a:r>
            <a:rPr lang="de-DE" sz="1800" kern="1200" dirty="0" smtClean="0"/>
            <a:t>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     für 2 Jahre</a:t>
          </a:r>
          <a:endParaRPr lang="de-DE" sz="1800" kern="1200" dirty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→Sommer- / Winterkonferenz </a:t>
          </a:r>
          <a:endParaRPr lang="de-DE" sz="1800" kern="1200" dirty="0"/>
        </a:p>
      </dsp:txBody>
      <dsp:txXfrm>
        <a:off x="0" y="1353763"/>
        <a:ext cx="3167431" cy="3222412"/>
      </dsp:txXfrm>
    </dsp:sp>
    <dsp:sp modelId="{3A54ECB2-EB57-46B0-85B9-52F15B0D583D}">
      <dsp:nvSpPr>
        <dsp:cNvPr id="0" name=""/>
        <dsp:cNvSpPr/>
      </dsp:nvSpPr>
      <dsp:spPr>
        <a:xfrm>
          <a:off x="3167431" y="866667"/>
          <a:ext cx="7116436" cy="149772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254000" bIns="237764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700" kern="1200" dirty="0" smtClean="0"/>
            <a:t>Schuljahr 2017/2018</a:t>
          </a:r>
          <a:endParaRPr lang="de-DE" sz="2700" kern="1200" dirty="0"/>
        </a:p>
      </dsp:txBody>
      <dsp:txXfrm>
        <a:off x="3167431" y="1241098"/>
        <a:ext cx="6742005" cy="748861"/>
      </dsp:txXfrm>
    </dsp:sp>
    <dsp:sp modelId="{9BDCF0F3-5790-437F-B35E-9CD3593E2268}">
      <dsp:nvSpPr>
        <dsp:cNvPr id="0" name=""/>
        <dsp:cNvSpPr/>
      </dsp:nvSpPr>
      <dsp:spPr>
        <a:xfrm>
          <a:off x="3179942" y="1986241"/>
          <a:ext cx="3167431" cy="28556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+ 80 Stellen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Beginn der Umsetzungsphase der 1. Tranche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Implementierungsphase der nächsten Schulamtsbezirke (2. Tranche) → Ablauf wie vorher</a:t>
          </a:r>
          <a:endParaRPr lang="de-DE" sz="1800" kern="1200" dirty="0"/>
        </a:p>
      </dsp:txBody>
      <dsp:txXfrm>
        <a:off x="3179942" y="1986241"/>
        <a:ext cx="3167431" cy="2855650"/>
      </dsp:txXfrm>
    </dsp:sp>
    <dsp:sp modelId="{9AB72ABE-1A33-4D25-B871-FB36980988DA}">
      <dsp:nvSpPr>
        <dsp:cNvPr id="0" name=""/>
        <dsp:cNvSpPr/>
      </dsp:nvSpPr>
      <dsp:spPr>
        <a:xfrm>
          <a:off x="6334862" y="1365908"/>
          <a:ext cx="3949005" cy="149772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254000" bIns="237764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700" kern="1200" dirty="0" smtClean="0"/>
            <a:t>Schuljahr 2018/2019</a:t>
          </a:r>
          <a:endParaRPr lang="de-DE" sz="2700" kern="1200" dirty="0"/>
        </a:p>
      </dsp:txBody>
      <dsp:txXfrm>
        <a:off x="6334862" y="1740339"/>
        <a:ext cx="3574574" cy="748861"/>
      </dsp:txXfrm>
    </dsp:sp>
    <dsp:sp modelId="{0DF537E6-C936-4F69-B348-FDF900BD9672}">
      <dsp:nvSpPr>
        <dsp:cNvPr id="0" name=""/>
        <dsp:cNvSpPr/>
      </dsp:nvSpPr>
      <dsp:spPr>
        <a:xfrm>
          <a:off x="6359917" y="2495823"/>
          <a:ext cx="3167431" cy="28429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+ 90 Stellen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Beginn der Umsetzungsphase der 2. Tranche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Implementierungsphase der letzten Schulamtsbezirke (3. Tranche) → Ablauf wie vorher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Fortsetzung des gesamten Prozesses</a:t>
          </a:r>
          <a:endParaRPr lang="de-DE" sz="1800" kern="1200" dirty="0"/>
        </a:p>
      </dsp:txBody>
      <dsp:txXfrm>
        <a:off x="6359917" y="2495823"/>
        <a:ext cx="3167431" cy="28429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de-DE" smtClean="0"/>
              <a:t>22.09.2016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de-DE" smtClean="0"/>
              <a:t>22.09.2016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Kopfzeil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82869989-EB00-4EE7-BCB5-25BDC5BB29F8}" type="slidenum">
              <a:rPr lang="de-DE" sz="1200" b="0" i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2947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de-DE" dirty="0" smtClean="0"/>
              <a:t>Bestehende</a:t>
            </a:r>
            <a:r>
              <a:rPr lang="de-DE" baseline="0" dirty="0" smtClean="0"/>
              <a:t> Zusammenarbeit von BFZ mit zugeordneten Schulen wird weiterentwickelt: ein rBFZ pro Region mit Zuordnung aller Schulen</a:t>
            </a:r>
          </a:p>
          <a:p>
            <a:pPr marL="171450" indent="-171450">
              <a:buFontTx/>
              <a:buChar char="-"/>
            </a:pPr>
            <a:r>
              <a:rPr lang="de-DE" baseline="0" dirty="0" smtClean="0"/>
              <a:t>Gestaltungsspielräume: Bessere Abstimmung über optimale Förderorte; effektive </a:t>
            </a:r>
            <a:r>
              <a:rPr lang="de-DE" baseline="0" dirty="0" err="1" smtClean="0"/>
              <a:t>Nutzuzng</a:t>
            </a:r>
            <a:r>
              <a:rPr lang="de-DE" baseline="0" dirty="0" smtClean="0"/>
              <a:t> der Ressourcen; kreative Lösungen für komplexe Problemlagen; Abstimmung von Qualifizierungsangeboten, schulübergreifenden Förderprogrammen..</a:t>
            </a:r>
          </a:p>
          <a:p>
            <a:pPr marL="171450" indent="-171450">
              <a:buFontTx/>
              <a:buChar char="-"/>
            </a:pPr>
            <a:r>
              <a:rPr lang="de-DE" baseline="0" dirty="0" smtClean="0"/>
              <a:t>Konferenzen: 2 x pro Jahr; Vorbereitung der Konferenzen durch ausgewählte Vertreter_innen der Schulformen unter Leitung des Staatlichen Schulamtes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1767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Gerader Verbinde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Gerader Verbinde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r Verbinde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r Verbinde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r Verbinde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r Verbinde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r Verbinde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r Verbinde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r Verbinde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uppieren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Gerader Verbinde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Gerader Verbinde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Gerader Verbinde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Gerader Verbinde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Gerader Verbinde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uppieren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Gerader Verbinde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Gerader Verbinde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Gerader Verbinde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Gerader Verbinde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Gerader Verbinde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Gerader Verbinde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Gerader Verbinde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Gerader Verbinde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Gerader Verbinde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Gerader Verbinde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pieren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Gerader Verbinde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Gerader Verbinde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Gerader Verbinde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Gerader Verbinde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r Verbinde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uppieren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Gerader Verbinde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Gerader Verbinde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Gerader Verbinde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Gerader Verbinde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Gerader Verbinde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Gerader Verbinde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Gerader Verbinde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Gerader Verbinde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Gerader Verbinde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Gerader Verbinde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cxnSp>
        <p:nvCxnSpPr>
          <p:cNvPr id="58" name="Gerader Verbinde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de-DE" smtClean="0"/>
              <a:t>22.09.2016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de-DE" smtClean="0"/>
              <a:t>22.09.2016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de-DE" smtClean="0"/>
              <a:t>22.09.2016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überschrift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Gerader Verbinde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r Verbinde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r Verbinde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r Verbinde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r Verbinde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r Verbinde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r Verbinde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r Verbinde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r Verbinde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uppieren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Gerader Verbinde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Gerader Verbinde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Gerader Verbinde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Gerader Verbinde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Gerader Verbinde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uppieren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Gerader Verbinde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Gerader Verbinde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Gerader Verbinde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Gerader Verbinde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Gerader Verbinde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Gerader Verbinde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Gerader Verbinde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Gerader Verbinde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Gerader Verbinde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Gerader Verbinde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pieren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Gerader Verbinde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Gerader Verbinde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Gerader Verbinde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r Verbinde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Gerader Verbinde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uppieren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Gerader Verbinde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Gerader Verbinde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Gerader Verbinde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Gerader Verbinde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Gerader Verbinde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Gerader Verbinde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Gerader Verbinde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Gerader Verbinde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Gerader Verbinde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r Verbinde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cxnSp>
        <p:nvCxnSpPr>
          <p:cNvPr id="58" name="Gerader Verbinde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de-DE" smtClean="0"/>
              <a:t>22.09.2016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de-DE" smtClean="0"/>
              <a:t>22.09.2016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de-DE" smtClean="0"/>
              <a:t>22.09.2016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uppieren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Gerader Verbinde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Gerader Verbinde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Gerader Verbinde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Gerader Verbinde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Gerader Verbinde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Gerader Verbinde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Gerader Verbinde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Gerader Verbinde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Gerader Verbinde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Gerader Verbinde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Gerader Verbinde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Gerader Verbinde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Gerader Verbinde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Gerader Verbinde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Gerader Verbinde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Gerader Verbinde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uppieren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Gerader Verbinde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Gerader Verbinde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Gerader Verbinde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Gerader Verbinde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Gerader Verbinde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uppieren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Gerader Verbinde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Gerader Verbinde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Gerader Verbinde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Gerader Verbinde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Gerader Verbinde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Gerader Verbinde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Gerader Verbinde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Gerader Verbinde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Gerader Verbinde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Gerader Verbinde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uppieren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Gerader Verbinde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Gerader Verbinde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Gerader Verbinde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Gerader Verbinde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Gerader Verbinde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uppieren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Gerader Verbinde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Gerader Verbinde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Gerader Verbinde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Gerader Verbinde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Gerader Verbinde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Gerader Verbinde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Gerader Verbinde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Gerader Verbinde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Gerader Verbinde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Gerader Verbinde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2" name="Datumsplatzhalt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de-DE" smtClean="0"/>
              <a:t>22.09.2016</a:t>
            </a:fld>
            <a:endParaRPr lang="de-DE" dirty="0"/>
          </a:p>
        </p:txBody>
      </p:sp>
      <p:sp>
        <p:nvSpPr>
          <p:cNvPr id="213" name="Fußzeilenplatzhalt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14" name="Foliennummernplatzhalt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ieren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Gerader Verbinde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r Verbinde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r Verbinde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r Verbinde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r Verbinde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r Verbinde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r Verbinde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r Verbinde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r Verbinde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uppieren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Gerader Verbinde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Gerader Verbinde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Gerader Verbinde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Gerader Verbinde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Gerader Verbinde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uppieren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Gerader Verbinde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Gerader Verbinde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Gerader Verbinde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Gerader Verbinde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Gerader Verbinde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Gerader Verbinde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Gerader Verbinde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Gerader Verbinde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Gerader Verbinde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Gerader Verbinde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uppieren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Gerader Verbinde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r Verbinde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Gerader Verbinde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Gerader Verbinde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Gerader Verbinde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uppieren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Gerader Verbinde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Gerader Verbinde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Gerader Verbinde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Gerader Verbinde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Gerader Verbinde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Gerader Verbinde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Gerader Verbinde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r Verbinde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r Verbinde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Gerader Verbinde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hteck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cxnSp>
        <p:nvCxnSpPr>
          <p:cNvPr id="60" name="Gerader Verbinder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F629-ECA2-4CF3-B790-9D9BDED98269}" type="datetime1">
              <a:rPr lang="de-DE" smtClean="0"/>
              <a:t>22.09.2016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Gerader Verbinde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r Verbinde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r Verbinde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r Verbinde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r Verbinde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r Verbinde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r Verbinde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r Verbinde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r Verbinde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uppieren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Gerader Verbinde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Gerader Verbinde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Gerader Verbinde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Gerader Verbinde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Gerader Verbinde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uppieren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Gerader Verbinde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Gerader Verbinde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Gerader Verbinde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Gerader Verbinde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Gerader Verbinde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Gerader Verbinde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Gerader Verbinde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Gerader Verbinde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Gerader Verbinde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Gerader Verbinde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pieren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Gerader Verbinde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Gerader Verbinde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r Verbinde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Gerader Verbinde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Gerader Verbinde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uppieren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Gerader Verbinde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Gerader Verbinde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Gerader Verbinde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Gerader Verbinde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Gerader Verbinde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Gerader Verbinde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Gerader Verbinde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Gerader Verbinde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r Verbinde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r Verbinde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hteck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cxnSp>
        <p:nvCxnSpPr>
          <p:cNvPr id="59" name="Gerader Verbinder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uppieren 95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7" name="Gerader Verbinde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Gerader Verbinde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Gerader Verbinde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Gerader Verbinde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Gerader Verbinde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Gerader Verbinde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Gerader Verbinde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Gerader Verbinde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Gerader Verbinde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Gerader Verbinde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Gerader Verbinde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Gerader Verbinde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Gerader Verbinde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Gerader Verbinde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Gerader Verbinde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Gerader Verbinde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uppieren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Gerader Verbinde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Gerader Verbinde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Gerader Verbinde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Gerader Verbinde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Gerader Verbinde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uppieren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Gerader Verbinde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Gerader Verbinde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Gerader Verbinde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Gerader Verbinde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Gerader Verbinde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Gerader Verbinde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Gerader Verbinde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Gerader Verbinde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Gerader Verbinde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Gerader Verbinde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uppieren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Gerader Verbinde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Gerader Verbinde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Gerader Verbinde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Gerader Verbinde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Gerader Verbinde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uppieren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Gerader Verbinde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Gerader Verbinde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Gerader Verbinde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Gerader Verbinde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Gerader Verbinde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Gerader Verbinde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Gerader Verbinde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Gerader Verbinde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Gerader Verbinde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Gerader Verbinde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1B2453-8663-4C69-AF73-9FD7B1DEC5D0}" type="datetime1">
              <a:rPr lang="de-DE" smtClean="0"/>
              <a:t>22.09.2016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1375A4-56A4-47D6-9801-1991572033F7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48" name="Gerader Verbinder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76000"/>
              </a:lnSpc>
              <a:spcBef>
                <a:spcPct val="0"/>
              </a:spcBef>
              <a:buNone/>
            </a:pPr>
            <a:r>
              <a:rPr lang="de-DE" dirty="0" smtClean="0">
                <a:solidFill>
                  <a:srgbClr val="2D2E2D"/>
                </a:solidFill>
                <a:latin typeface="Arial"/>
              </a:rPr>
              <a:t>Inklusive Schulbündnisse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de-DE" dirty="0" smtClean="0">
                <a:solidFill>
                  <a:srgbClr val="D15A3E"/>
                </a:solidFill>
              </a:rPr>
              <a:t>Studienseminar GHRF Gießen		Mentorenforum am 27.09.2016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117620316"/>
              </p:ext>
            </p:extLst>
          </p:nvPr>
        </p:nvGraphicFramePr>
        <p:xfrm>
          <a:off x="801666" y="719666"/>
          <a:ext cx="10283868" cy="5731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6702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Fragwürdiges…</a:t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800" b="1" i="1" dirty="0" smtClean="0"/>
              <a:t>Offene Fragen:</a:t>
            </a:r>
          </a:p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8968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ct val="0"/>
              </a:spcBef>
              <a:buNone/>
            </a:pPr>
            <a:r>
              <a:rPr lang="de-DE" sz="3600" dirty="0" smtClean="0">
                <a:solidFill>
                  <a:srgbClr val="D15A3E"/>
                </a:solidFill>
                <a:latin typeface="Arial"/>
              </a:rPr>
              <a:t>Darüber sprechen wir heute…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2860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/>
              <a:buChar char="▪"/>
            </a:pPr>
            <a:r>
              <a:rPr lang="de-DE" sz="3200" dirty="0" smtClean="0">
                <a:solidFill>
                  <a:srgbClr val="2D2E2D"/>
                </a:solidFill>
                <a:latin typeface="Arial"/>
              </a:rPr>
              <a:t>Was sind inklusive Schulbündnisse?</a:t>
            </a:r>
          </a:p>
          <a:p>
            <a:pPr>
              <a:buClr>
                <a:srgbClr val="D15A3E"/>
              </a:buClr>
              <a:buFont typeface="Arial"/>
              <a:buChar char="▪"/>
            </a:pPr>
            <a:r>
              <a:rPr lang="de-DE" sz="3200" dirty="0">
                <a:solidFill>
                  <a:srgbClr val="2D2E2D"/>
                </a:solidFill>
              </a:rPr>
              <a:t>Gründe für die Entstehung der </a:t>
            </a:r>
            <a:r>
              <a:rPr lang="de-DE" sz="3200" dirty="0" smtClean="0">
                <a:solidFill>
                  <a:srgbClr val="2D2E2D"/>
                </a:solidFill>
              </a:rPr>
              <a:t>Schulbündnisse</a:t>
            </a:r>
            <a:endParaRPr lang="de-DE" sz="3200" b="0" i="0" dirty="0" smtClean="0">
              <a:solidFill>
                <a:srgbClr val="2D2E2D"/>
              </a:solidFill>
              <a:latin typeface="Arial"/>
            </a:endParaRPr>
          </a:p>
          <a:p>
            <a:pPr marL="22860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/>
              <a:buChar char="▪"/>
            </a:pPr>
            <a:r>
              <a:rPr lang="de-DE" sz="3200" b="0" i="0" dirty="0" smtClean="0">
                <a:solidFill>
                  <a:srgbClr val="2D2E2D"/>
                </a:solidFill>
                <a:latin typeface="Arial"/>
              </a:rPr>
              <a:t>Die Aufgaben der inklusiven Schulbündnisse</a:t>
            </a:r>
            <a:endParaRPr lang="de-DE" sz="3200" b="0" i="0" dirty="0" smtClean="0">
              <a:solidFill>
                <a:srgbClr val="2D2E2D"/>
              </a:solidFill>
              <a:latin typeface="Arial"/>
            </a:endParaRPr>
          </a:p>
          <a:p>
            <a:pPr marL="22860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/>
              <a:buChar char="▪"/>
            </a:pPr>
            <a:r>
              <a:rPr lang="de-DE" sz="3200" b="0" i="0" dirty="0" smtClean="0">
                <a:solidFill>
                  <a:srgbClr val="2D2E2D"/>
                </a:solidFill>
                <a:latin typeface="Arial"/>
              </a:rPr>
              <a:t>Wem nützen die inklusiven Schulbündnisse?</a:t>
            </a:r>
          </a:p>
          <a:p>
            <a:pPr marL="22860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/>
              <a:buChar char="▪"/>
            </a:pPr>
            <a:r>
              <a:rPr lang="de-DE" sz="3200" dirty="0" smtClean="0">
                <a:solidFill>
                  <a:srgbClr val="2D2E2D"/>
                </a:solidFill>
                <a:latin typeface="Arial"/>
              </a:rPr>
              <a:t>Support</a:t>
            </a:r>
          </a:p>
          <a:p>
            <a:pPr marL="22860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/>
              <a:buChar char="▪"/>
            </a:pPr>
            <a:r>
              <a:rPr lang="de-DE" sz="3200" b="0" i="0" dirty="0" smtClean="0">
                <a:solidFill>
                  <a:srgbClr val="2D2E2D"/>
                </a:solidFill>
                <a:latin typeface="Arial"/>
              </a:rPr>
              <a:t>Ressourcen</a:t>
            </a:r>
          </a:p>
          <a:p>
            <a:pPr marL="22860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/>
              <a:buChar char="▪"/>
            </a:pPr>
            <a:r>
              <a:rPr lang="de-DE" sz="3200" dirty="0" smtClean="0">
                <a:solidFill>
                  <a:srgbClr val="2D2E2D"/>
                </a:solidFill>
                <a:latin typeface="Arial"/>
              </a:rPr>
              <a:t>Fahrplan der Implementierung</a:t>
            </a:r>
            <a:endParaRPr lang="de-DE" sz="3200" b="0" i="0" dirty="0" smtClean="0">
              <a:solidFill>
                <a:srgbClr val="2D2E2D"/>
              </a:solidFill>
              <a:latin typeface="Arial"/>
            </a:endParaRPr>
          </a:p>
          <a:p>
            <a:pPr marL="22860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/>
              <a:buChar char="▪"/>
            </a:pP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895" y="466502"/>
            <a:ext cx="8379912" cy="6250486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5486400" y="340707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2566354" y="3330135"/>
            <a:ext cx="42242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Inklusive Schulbündnisse</a:t>
            </a:r>
            <a:endParaRPr lang="de-DE" sz="2800" dirty="0"/>
          </a:p>
        </p:txBody>
      </p:sp>
      <p:sp>
        <p:nvSpPr>
          <p:cNvPr id="6" name="Textfeld 5"/>
          <p:cNvSpPr txBox="1"/>
          <p:nvPr/>
        </p:nvSpPr>
        <p:spPr>
          <a:xfrm>
            <a:off x="1114817" y="2242158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Gymnasien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2827385" y="972361"/>
            <a:ext cx="121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Berufliche</a:t>
            </a:r>
          </a:p>
          <a:p>
            <a:r>
              <a:rPr lang="de-DE" dirty="0" smtClean="0"/>
              <a:t> Schulen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4860652" y="1162410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Grundschulen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6481609" y="2242158"/>
            <a:ext cx="1904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Hauptschulen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6889138" y="3995811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Förderschulen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5935057" y="5564798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Realschulen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3763745" y="5422342"/>
            <a:ext cx="18117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regionale </a:t>
            </a:r>
          </a:p>
          <a:p>
            <a:r>
              <a:rPr lang="de-DE" dirty="0" smtClean="0"/>
              <a:t>Beratungs- und </a:t>
            </a:r>
          </a:p>
          <a:p>
            <a:r>
              <a:rPr lang="de-DE" dirty="0" smtClean="0"/>
              <a:t>Förderzentren</a:t>
            </a:r>
          </a:p>
          <a:p>
            <a:r>
              <a:rPr lang="de-DE" dirty="0" smtClean="0"/>
              <a:t>(rBFZ)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1447686" y="5076477"/>
            <a:ext cx="1787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Kooperative</a:t>
            </a:r>
          </a:p>
          <a:p>
            <a:r>
              <a:rPr lang="de-DE" dirty="0" smtClean="0"/>
              <a:t>Gesamtschulen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366895" y="3724889"/>
            <a:ext cx="1787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Integrierte </a:t>
            </a:r>
          </a:p>
          <a:p>
            <a:r>
              <a:rPr lang="de-DE" dirty="0" smtClean="0"/>
              <a:t>Gesamtschulen</a:t>
            </a:r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9181578" y="793078"/>
            <a:ext cx="2705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↔ Staatliches Schulamt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9181578" y="1889291"/>
            <a:ext cx="2530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↔ Schulträger</a:t>
            </a:r>
            <a:endParaRPr lang="de-DE" dirty="0"/>
          </a:p>
        </p:txBody>
      </p:sp>
      <p:sp>
        <p:nvSpPr>
          <p:cNvPr id="18" name="Textfeld 17"/>
          <p:cNvSpPr txBox="1"/>
          <p:nvPr/>
        </p:nvSpPr>
        <p:spPr>
          <a:xfrm>
            <a:off x="9181577" y="3037747"/>
            <a:ext cx="2705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↔ Überregionale BFZ</a:t>
            </a:r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9181577" y="4199088"/>
            <a:ext cx="2705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↔ Jugend- und   </a:t>
            </a:r>
          </a:p>
          <a:p>
            <a:r>
              <a:rPr lang="de-DE" dirty="0"/>
              <a:t> </a:t>
            </a:r>
            <a:r>
              <a:rPr lang="de-DE" dirty="0" smtClean="0"/>
              <a:t>    Sozialhilfe</a:t>
            </a:r>
            <a:endParaRPr lang="de-DE" dirty="0"/>
          </a:p>
        </p:txBody>
      </p:sp>
      <p:sp>
        <p:nvSpPr>
          <p:cNvPr id="20" name="Textfeld 19"/>
          <p:cNvSpPr txBox="1"/>
          <p:nvPr/>
        </p:nvSpPr>
        <p:spPr>
          <a:xfrm>
            <a:off x="9181577" y="5649273"/>
            <a:ext cx="2705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↔ Außerschulische </a:t>
            </a:r>
          </a:p>
          <a:p>
            <a:r>
              <a:rPr lang="de-DE" dirty="0"/>
              <a:t> </a:t>
            </a:r>
            <a:r>
              <a:rPr lang="de-DE" dirty="0" smtClean="0"/>
              <a:t>    Partner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4302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Was sind inklusive Schulbündnisse?</a:t>
            </a:r>
            <a:endParaRPr lang="de-DE" sz="36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4504" y="1818322"/>
            <a:ext cx="4902896" cy="641350"/>
          </a:xfrm>
        </p:spPr>
        <p:txBody>
          <a:bodyPr>
            <a:normAutofit/>
          </a:bodyPr>
          <a:lstStyle/>
          <a:p>
            <a:r>
              <a:rPr lang="de-DE" sz="2800" dirty="0" smtClean="0"/>
              <a:t>Netzwerke</a:t>
            </a:r>
            <a:endParaRPr lang="de-DE" sz="280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964504" y="2503713"/>
            <a:ext cx="4902896" cy="3287487"/>
          </a:xfrm>
        </p:spPr>
        <p:txBody>
          <a:bodyPr/>
          <a:lstStyle/>
          <a:p>
            <a:r>
              <a:rPr lang="de-DE" sz="2400" dirty="0" smtClean="0"/>
              <a:t>Alle Schulen einer Region sind einem rBFZ zugeordnet</a:t>
            </a:r>
          </a:p>
          <a:p>
            <a:r>
              <a:rPr lang="de-DE" sz="2400" dirty="0" smtClean="0"/>
              <a:t>Kooperation mit Schulamt, Schulträgern und außerschulischen Partnern</a:t>
            </a:r>
          </a:p>
          <a:p>
            <a:r>
              <a:rPr lang="de-DE" sz="2400" dirty="0" smtClean="0"/>
              <a:t>Umsetzung der schulischen Inklusion mit allen Beteiligten</a:t>
            </a:r>
          </a:p>
          <a:p>
            <a:endParaRPr lang="de-DE" sz="2400" dirty="0" smtClean="0"/>
          </a:p>
          <a:p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Verbindliche Strukturen</a:t>
            </a:r>
            <a:endParaRPr lang="de-DE" sz="2800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324599" y="2503713"/>
            <a:ext cx="5099138" cy="3287487"/>
          </a:xfrm>
        </p:spPr>
        <p:txBody>
          <a:bodyPr>
            <a:normAutofit lnSpcReduction="10000"/>
          </a:bodyPr>
          <a:lstStyle/>
          <a:p>
            <a:r>
              <a:rPr lang="de-DE" sz="2400" dirty="0" smtClean="0"/>
              <a:t>Aufbau auf bereits bestehenden Strukturen der BFZ</a:t>
            </a:r>
          </a:p>
          <a:p>
            <a:r>
              <a:rPr lang="de-DE" sz="2400" dirty="0"/>
              <a:t>Erweitern von </a:t>
            </a:r>
            <a:r>
              <a:rPr lang="de-DE" sz="2400" dirty="0" smtClean="0"/>
              <a:t>Gestaltungsspielräumen </a:t>
            </a:r>
            <a:r>
              <a:rPr lang="de-DE" sz="2400" dirty="0"/>
              <a:t>durch geregelte </a:t>
            </a:r>
            <a:r>
              <a:rPr lang="de-DE" sz="2400" dirty="0" smtClean="0"/>
              <a:t>Kommunikation</a:t>
            </a:r>
          </a:p>
          <a:p>
            <a:r>
              <a:rPr lang="de-DE" sz="2400" dirty="0" smtClean="0"/>
              <a:t>Konferenzen mit allen Beteiligten</a:t>
            </a:r>
          </a:p>
          <a:p>
            <a:r>
              <a:rPr lang="de-DE" sz="2400" dirty="0" smtClean="0"/>
              <a:t>Vertraglich </a:t>
            </a:r>
            <a:r>
              <a:rPr lang="de-DE" sz="2400" dirty="0"/>
              <a:t>festgelegte </a:t>
            </a:r>
            <a:r>
              <a:rPr lang="de-DE" sz="2400" dirty="0" smtClean="0"/>
              <a:t>Vereinbarungen </a:t>
            </a:r>
            <a:endParaRPr lang="de-DE" sz="2400" dirty="0"/>
          </a:p>
          <a:p>
            <a:endParaRPr lang="de-DE" sz="2400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917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Hintergrund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 smtClean="0"/>
              <a:t>Behindertenrechtskonvention</a:t>
            </a:r>
          </a:p>
          <a:p>
            <a:r>
              <a:rPr lang="de-DE" sz="2400" dirty="0" smtClean="0"/>
              <a:t>Verankerung der Inklusion im Hessischen Schulgesetz</a:t>
            </a:r>
          </a:p>
          <a:p>
            <a:r>
              <a:rPr lang="de-DE" sz="2400" dirty="0" smtClean="0"/>
              <a:t>Inklusive Bildung liegt in der Verantwortung aller Schulen</a:t>
            </a:r>
          </a:p>
          <a:p>
            <a:r>
              <a:rPr lang="de-DE" sz="2400" dirty="0" smtClean="0"/>
              <a:t>Verlässliche Unterstützung der allgemeinen Schulen</a:t>
            </a:r>
          </a:p>
          <a:p>
            <a:r>
              <a:rPr lang="de-DE" sz="2400" dirty="0" smtClean="0"/>
              <a:t>Ressourcensteuerung</a:t>
            </a:r>
          </a:p>
          <a:p>
            <a:r>
              <a:rPr lang="de-DE" sz="2400" dirty="0" smtClean="0"/>
              <a:t>1.Versuch: Modellregionen (z.B. Wetterau und Hochtaunuskreis)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95085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Aufgaben der inklusiven Schulbündnisse</a:t>
            </a:r>
            <a:br>
              <a:rPr lang="de-DE" sz="3600" dirty="0" smtClean="0"/>
            </a:b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95400" y="1490597"/>
            <a:ext cx="9601200" cy="4300603"/>
          </a:xfrm>
        </p:spPr>
        <p:txBody>
          <a:bodyPr>
            <a:noAutofit/>
          </a:bodyPr>
          <a:lstStyle/>
          <a:p>
            <a:r>
              <a:rPr lang="de-DE" dirty="0" smtClean="0"/>
              <a:t>Festlegen der Standorte für inklusiven Unterricht in den Förderschwerpunkten</a:t>
            </a:r>
          </a:p>
          <a:p>
            <a:r>
              <a:rPr lang="de-DE" dirty="0" smtClean="0"/>
              <a:t>Verteilen der Sonderpädagogischen Ressource (Verteilungsplan)</a:t>
            </a:r>
          </a:p>
          <a:p>
            <a:r>
              <a:rPr lang="de-DE" dirty="0" smtClean="0"/>
              <a:t>Entscheidung über den Einsatz der BFZ-Kräfte vor Ort (Schulprogramm)</a:t>
            </a:r>
          </a:p>
          <a:p>
            <a:r>
              <a:rPr lang="de-DE" dirty="0" smtClean="0"/>
              <a:t>Aufgabenverteilung innerhalb des Bündnisses</a:t>
            </a:r>
          </a:p>
          <a:p>
            <a:r>
              <a:rPr lang="de-DE" dirty="0" smtClean="0"/>
              <a:t>Gemeinsame Verantwortung für alle Schüler_innen der Region</a:t>
            </a:r>
          </a:p>
          <a:p>
            <a:r>
              <a:rPr lang="de-DE" dirty="0" smtClean="0"/>
              <a:t>Verlässliche Gestaltung von Übergängen</a:t>
            </a:r>
          </a:p>
          <a:p>
            <a:r>
              <a:rPr lang="de-DE" dirty="0" smtClean="0"/>
              <a:t>Unterstützungsleistungen und Bildungsangebote flächendeckend sicherstellen</a:t>
            </a:r>
          </a:p>
          <a:p>
            <a:r>
              <a:rPr lang="de-DE" dirty="0" smtClean="0"/>
              <a:t>Gemeinsames Entwickeln, Reflektieren und Anpassen von Grundüberzeugungen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495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inklusiven Schulbündnisse nützen…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Transparente Ressourcenverteilung</a:t>
            </a:r>
          </a:p>
          <a:p>
            <a:r>
              <a:rPr lang="de-DE" dirty="0"/>
              <a:t>A</a:t>
            </a:r>
            <a:r>
              <a:rPr lang="de-DE" dirty="0" smtClean="0"/>
              <a:t>bwägen von Eigeninteressen einzelner Schulen mit der Gesamtverantwortung </a:t>
            </a:r>
          </a:p>
          <a:p>
            <a:r>
              <a:rPr lang="de-DE" dirty="0" smtClean="0"/>
              <a:t>Vertretungskonzept</a:t>
            </a:r>
          </a:p>
          <a:p>
            <a:r>
              <a:rPr lang="de-DE" i="1" dirty="0" smtClean="0"/>
              <a:t>Optimaler Lernort für jedes Kind</a:t>
            </a:r>
          </a:p>
          <a:p>
            <a:r>
              <a:rPr lang="de-DE" i="1" dirty="0" smtClean="0"/>
              <a:t>Elternwunsch wird möglichst wohnortnah erfüllt</a:t>
            </a:r>
          </a:p>
          <a:p>
            <a:r>
              <a:rPr lang="de-DE" i="1" dirty="0" smtClean="0"/>
              <a:t>Verlässliche </a:t>
            </a:r>
            <a:r>
              <a:rPr lang="de-DE" i="1" dirty="0"/>
              <a:t>G</a:t>
            </a:r>
            <a:r>
              <a:rPr lang="de-DE" i="1" dirty="0" smtClean="0"/>
              <a:t>estaltung der Übergänge</a:t>
            </a:r>
          </a:p>
          <a:p>
            <a:r>
              <a:rPr lang="de-DE" dirty="0" smtClean="0"/>
              <a:t>Unterstützung der Lehrkräfte der allgemeinen Schulen durch BFZ</a:t>
            </a:r>
          </a:p>
          <a:p>
            <a:r>
              <a:rPr lang="de-DE" dirty="0" smtClean="0"/>
              <a:t>Förderschullehrkräfte sind möglichst an nur einer allgemeinen Schule eingesetzt</a:t>
            </a:r>
          </a:p>
          <a:p>
            <a:r>
              <a:rPr lang="de-DE" dirty="0" smtClean="0"/>
              <a:t>Anbindung an das rBFZ gewährleistet sonderpädagogische Professionalität</a:t>
            </a:r>
          </a:p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sz="2400" dirty="0" smtClean="0"/>
              <a:t>…</a:t>
            </a:r>
            <a:r>
              <a:rPr lang="de-DE" sz="2400" dirty="0"/>
              <a:t>d</a:t>
            </a:r>
            <a:r>
              <a:rPr lang="de-DE" sz="2400" dirty="0" smtClean="0"/>
              <a:t>en Schulen</a:t>
            </a:r>
          </a:p>
          <a:p>
            <a:r>
              <a:rPr lang="de-DE" sz="2400" dirty="0" smtClean="0"/>
              <a:t>... </a:t>
            </a:r>
            <a:r>
              <a:rPr lang="de-DE" sz="2400" i="1" dirty="0" smtClean="0"/>
              <a:t>Eltern und Kindern</a:t>
            </a:r>
          </a:p>
          <a:p>
            <a:r>
              <a:rPr lang="de-DE" sz="2400" dirty="0" smtClean="0"/>
              <a:t>… den Lehrkräften</a:t>
            </a:r>
          </a:p>
        </p:txBody>
      </p:sp>
    </p:spTree>
    <p:extLst>
      <p:ext uri="{BB962C8B-B14F-4D97-AF65-F5344CB8AC3E}">
        <p14:creationId xmlns:p14="http://schemas.microsoft.com/office/powerpoint/2010/main" val="1429782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Unterstützung für das inklusive Schulbündnis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Mitwirkung des zuständigen Dezernenten im Staatlichen Schulamt (SSA) bei der Implementierung</a:t>
            </a:r>
          </a:p>
          <a:p>
            <a:r>
              <a:rPr lang="de-DE" dirty="0" smtClean="0"/>
              <a:t>Mitwirkung der Beteiligungsgremien bei der Schulgesetzänderung und Ausgestaltung des Konzeptes</a:t>
            </a:r>
          </a:p>
          <a:p>
            <a:r>
              <a:rPr lang="de-DE" dirty="0" smtClean="0"/>
              <a:t>Unterstützung der Schulleitungen und Fortbildungsplanung durch SSA</a:t>
            </a:r>
          </a:p>
          <a:p>
            <a:r>
              <a:rPr lang="de-DE" dirty="0" smtClean="0"/>
              <a:t>Kultusministerium…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… begleitet die Vorkonferenzen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… stellt Materialien zur Verfügung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… stellt jährlich Daten zur Entwicklung der Förderschulbesuchsquote zur  Verfügung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642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Ressourcen</a:t>
            </a:r>
            <a:br>
              <a:rPr lang="de-DE" sz="3600" dirty="0" smtClean="0"/>
            </a:b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95400" y="1646238"/>
            <a:ext cx="10103285" cy="4366256"/>
          </a:xfrm>
        </p:spPr>
        <p:txBody>
          <a:bodyPr/>
          <a:lstStyle/>
          <a:p>
            <a:r>
              <a:rPr lang="de-DE" dirty="0" smtClean="0"/>
              <a:t>Förderschullehrerressource errechnet sich aufgrund der Anzahl der Schüler_innen des inklusiven Schulbündnisses im Hessenvergleich</a:t>
            </a:r>
          </a:p>
          <a:p>
            <a:r>
              <a:rPr lang="de-DE" dirty="0" smtClean="0"/>
              <a:t>210 zusätzliche Stellen in 3 Tranchen (für Unterricht und organisatorische </a:t>
            </a:r>
            <a:r>
              <a:rPr lang="de-DE" dirty="0"/>
              <a:t>A</a:t>
            </a:r>
            <a:r>
              <a:rPr lang="de-DE" dirty="0" smtClean="0"/>
              <a:t>ufgaben)</a:t>
            </a:r>
          </a:p>
          <a:p>
            <a:r>
              <a:rPr lang="de-DE" dirty="0" smtClean="0"/>
              <a:t>Zeitlich befristete, projektbezogene Mittel von den SSA</a:t>
            </a:r>
          </a:p>
          <a:p>
            <a:r>
              <a:rPr lang="de-DE" dirty="0" smtClean="0"/>
              <a:t>Gemeinsamer Projektfonds aus den Mitteln aller Schulen im inklusiven Schulbündnis</a:t>
            </a:r>
          </a:p>
          <a:p>
            <a:r>
              <a:rPr lang="de-DE" dirty="0" smtClean="0"/>
              <a:t>L-E-S – Ressource an Förderschulen und allgemeinen Schulen wird zusammen- geführt (Stellengarantie auf dem Stand von Oktober 2015)→ Flexibilisierung</a:t>
            </a:r>
          </a:p>
          <a:p>
            <a:r>
              <a:rPr lang="de-DE" dirty="0" smtClean="0"/>
              <a:t>Ressourcenzuweisung für die Förderschwerpunkte GE, Hören, Sehen, Blinde, körperliche und motorische Entwicklung weiterhin schülerbezogen und kann auf die inklusive Beschulung übertragen werden.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2505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087C0F-7449-45C4-B248-63D02665BF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Präsentation Rautenraster (Breitbild)</Template>
  <TotalTime>0</TotalTime>
  <Words>587</Words>
  <Application>Microsoft Office PowerPoint</Application>
  <PresentationFormat>Breitbild</PresentationFormat>
  <Paragraphs>115</Paragraphs>
  <Slides>11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4" baseType="lpstr">
      <vt:lpstr>Arial</vt:lpstr>
      <vt:lpstr>Wingdings</vt:lpstr>
      <vt:lpstr>Diamond Grid 16x9</vt:lpstr>
      <vt:lpstr>Inklusive Schulbündnisse</vt:lpstr>
      <vt:lpstr>Darüber sprechen wir heute…</vt:lpstr>
      <vt:lpstr>PowerPoint-Präsentation</vt:lpstr>
      <vt:lpstr>Was sind inklusive Schulbündnisse?</vt:lpstr>
      <vt:lpstr>Hintergrund</vt:lpstr>
      <vt:lpstr>Aufgaben der inklusiven Schulbündnisse </vt:lpstr>
      <vt:lpstr>Die inklusiven Schulbündnisse nützen…</vt:lpstr>
      <vt:lpstr>Unterstützung für das inklusive Schulbündnis</vt:lpstr>
      <vt:lpstr>Ressourcen </vt:lpstr>
      <vt:lpstr>PowerPoint-Präsentation</vt:lpstr>
      <vt:lpstr>Fragwürdiges…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2016-09-22T09:52:44Z</dcterms:created>
  <dcterms:modified xsi:type="dcterms:W3CDTF">2016-09-22T15:48:24Z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</Properties>
</file>