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8"/>
  </p:handoutMasterIdLst>
  <p:sldIdLst>
    <p:sldId id="256" r:id="rId2"/>
    <p:sldId id="257" r:id="rId3"/>
    <p:sldId id="258" r:id="rId4"/>
    <p:sldId id="266" r:id="rId5"/>
    <p:sldId id="259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10002838" cy="688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6596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1E78849A-8E2F-4AEC-BDA9-CBF21C9902FE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6596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DE43BBF6-CB1C-4020-AC9D-FCB6F66B76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110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38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71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00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72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07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37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086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16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0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72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43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69B0-DB2F-4052-B369-B5FB3E72E96A}" type="datetimeFigureOut">
              <a:rPr lang="de-DE" smtClean="0"/>
              <a:t>19.02.2017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5270-91EA-4F18-9CF0-F9555A7121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59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9600" dirty="0" err="1" smtClean="0"/>
              <a:t>Teamteaching</a:t>
            </a:r>
            <a:endParaRPr lang="de-DE" sz="9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4149080"/>
            <a:ext cx="6944816" cy="2016224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o</a:t>
            </a:r>
            <a:r>
              <a:rPr lang="de-DE" dirty="0" smtClean="0"/>
              <a:t>rientiert an</a:t>
            </a:r>
          </a:p>
          <a:p>
            <a:endParaRPr lang="de-DE" dirty="0"/>
          </a:p>
          <a:p>
            <a:r>
              <a:rPr lang="de-DE" dirty="0"/>
              <a:t> </a:t>
            </a:r>
            <a:r>
              <a:rPr lang="de-DE" b="1" dirty="0" err="1"/>
              <a:t>Teamteaching</a:t>
            </a:r>
            <a:r>
              <a:rPr lang="de-DE" b="1" dirty="0"/>
              <a:t> </a:t>
            </a:r>
            <a:endParaRPr lang="de-DE" dirty="0"/>
          </a:p>
          <a:p>
            <a:r>
              <a:rPr lang="de-DE" b="1" dirty="0"/>
              <a:t>Studiengang Kindergarten/Unterstufe, 2013 </a:t>
            </a:r>
            <a:endParaRPr lang="de-DE" b="1" dirty="0" smtClean="0"/>
          </a:p>
          <a:p>
            <a:r>
              <a:rPr lang="de-DE" b="1" dirty="0" smtClean="0"/>
              <a:t>PH Luzern</a:t>
            </a:r>
          </a:p>
          <a:p>
            <a:pPr algn="l"/>
            <a:r>
              <a:rPr lang="de-DE" dirty="0" smtClean="0"/>
              <a:t>www.</a:t>
            </a:r>
            <a:r>
              <a:rPr lang="de-DE" b="1" dirty="0" smtClean="0"/>
              <a:t>ph</a:t>
            </a:r>
            <a:r>
              <a:rPr lang="de-DE" dirty="0" smtClean="0"/>
              <a:t>lu.ch/fileadmin/media/</a:t>
            </a:r>
            <a:r>
              <a:rPr lang="de-DE" b="1" dirty="0" smtClean="0"/>
              <a:t>ph</a:t>
            </a:r>
            <a:r>
              <a:rPr lang="de-DE" dirty="0" smtClean="0"/>
              <a:t>lu.ch/ab/ku/</a:t>
            </a:r>
            <a:r>
              <a:rPr lang="de-DE" b="1" dirty="0" smtClean="0"/>
              <a:t>Teamteaching</a:t>
            </a:r>
            <a:r>
              <a:rPr lang="de-DE" dirty="0" smtClean="0"/>
              <a:t>_2013.pdf (zuletzt besucht am 05.02.2015)</a:t>
            </a:r>
            <a:endParaRPr lang="de-DE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29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de-DE" b="1" dirty="0" smtClean="0"/>
              <a:t> </a:t>
            </a:r>
            <a:r>
              <a:rPr lang="de-DE" sz="6000" b="1" dirty="0" smtClean="0">
                <a:solidFill>
                  <a:schemeClr val="accent2"/>
                </a:solidFill>
              </a:rPr>
              <a:t>Vier Phasen der Zusammenarbeit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7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1. Phase: </a:t>
            </a:r>
            <a:r>
              <a:rPr lang="de-DE" b="1" dirty="0" err="1" smtClean="0">
                <a:solidFill>
                  <a:schemeClr val="accent2"/>
                </a:solidFill>
              </a:rPr>
              <a:t>Forming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sz="7300" dirty="0" smtClean="0"/>
          </a:p>
          <a:p>
            <a:pPr marL="0" indent="0">
              <a:buNone/>
            </a:pPr>
            <a:r>
              <a:rPr lang="de-DE" sz="7300" dirty="0" smtClean="0"/>
              <a:t>In </a:t>
            </a:r>
            <a:r>
              <a:rPr lang="de-DE" sz="7300" dirty="0"/>
              <a:t>dieser Phase der Konstituierung lernt man sich gegenseitig und die Aufgabe, die es zu erfüllen gibt, kennen</a:t>
            </a:r>
            <a:r>
              <a:rPr lang="de-DE" sz="7300" dirty="0" smtClean="0"/>
              <a:t>.</a:t>
            </a:r>
          </a:p>
          <a:p>
            <a:pPr marL="0" indent="0">
              <a:buNone/>
            </a:pPr>
            <a:r>
              <a:rPr lang="de-DE" sz="7300" dirty="0" smtClean="0"/>
              <a:t>Man </a:t>
            </a:r>
            <a:r>
              <a:rPr lang="de-DE" sz="7300" dirty="0"/>
              <a:t>spricht sich über Erwartungen und Ziele ab</a:t>
            </a:r>
            <a:r>
              <a:rPr lang="de-DE" sz="7300" dirty="0" smtClean="0"/>
              <a:t>.</a:t>
            </a:r>
          </a:p>
          <a:p>
            <a:pPr marL="0" indent="0">
              <a:buNone/>
            </a:pPr>
            <a:r>
              <a:rPr lang="de-DE" sz="7300" dirty="0" smtClean="0"/>
              <a:t>Diese </a:t>
            </a:r>
            <a:r>
              <a:rPr lang="de-DE" sz="7300" dirty="0"/>
              <a:t>Phase kann manchmal fast euphorisch ausfallen, Ideen werden </a:t>
            </a:r>
            <a:r>
              <a:rPr lang="de-DE" sz="7300" dirty="0" smtClean="0"/>
              <a:t>ausgetauscht</a:t>
            </a:r>
            <a:r>
              <a:rPr lang="de-DE" sz="7300" dirty="0"/>
              <a:t>, man packt engagiert an. 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5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2. Phase: </a:t>
            </a:r>
            <a:r>
              <a:rPr lang="de-DE" b="1" dirty="0" err="1" smtClean="0">
                <a:solidFill>
                  <a:schemeClr val="accent2"/>
                </a:solidFill>
              </a:rPr>
              <a:t>Storming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sz="4300" dirty="0" smtClean="0"/>
          </a:p>
          <a:p>
            <a:pPr marL="0" indent="0">
              <a:buNone/>
            </a:pPr>
            <a:r>
              <a:rPr lang="de-DE" sz="4300" dirty="0" smtClean="0"/>
              <a:t>Das </a:t>
            </a:r>
            <a:r>
              <a:rPr lang="de-DE" sz="4300" dirty="0"/>
              <a:t>löst erste Konflikte </a:t>
            </a:r>
            <a:r>
              <a:rPr lang="de-DE" sz="4300" dirty="0" smtClean="0"/>
              <a:t>aus,</a:t>
            </a:r>
            <a:br>
              <a:rPr lang="de-DE" sz="4300" dirty="0" smtClean="0"/>
            </a:br>
            <a:r>
              <a:rPr lang="de-DE" sz="4300" dirty="0" smtClean="0"/>
              <a:t>die </a:t>
            </a:r>
            <a:r>
              <a:rPr lang="de-DE" sz="4300" dirty="0"/>
              <a:t>Suche nach der eigenen Identität und Rolle führt zu mehr Distanz und Abgrenzung und zur Phase der Klärung des </a:t>
            </a:r>
            <a:r>
              <a:rPr lang="de-DE" sz="4300" dirty="0" smtClean="0"/>
              <a:t>Unterscheidenden</a:t>
            </a:r>
            <a:r>
              <a:rPr lang="de-DE" sz="4300" dirty="0"/>
              <a:t>. </a:t>
            </a:r>
            <a:endParaRPr lang="de-DE" sz="4300" dirty="0" smtClean="0"/>
          </a:p>
          <a:p>
            <a:pPr marL="0" indent="0">
              <a:buNone/>
            </a:pPr>
            <a:r>
              <a:rPr lang="de-DE" sz="4300" dirty="0" smtClean="0"/>
              <a:t>Es </a:t>
            </a:r>
            <a:r>
              <a:rPr lang="de-DE" sz="4300" dirty="0"/>
              <a:t>treten Schwierigkeiten mit der Aufgabe auf, man ist sich nicht einig, man kommt nicht </a:t>
            </a:r>
            <a:r>
              <a:rPr lang="de-DE" sz="4300" dirty="0" smtClean="0"/>
              <a:t>weit.</a:t>
            </a: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70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3. Phase: </a:t>
            </a:r>
            <a:r>
              <a:rPr lang="de-DE" b="1" dirty="0" err="1" smtClean="0">
                <a:solidFill>
                  <a:schemeClr val="accent2"/>
                </a:solidFill>
              </a:rPr>
              <a:t>Norming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4000" dirty="0" smtClean="0"/>
          </a:p>
          <a:p>
            <a:pPr marL="0" indent="0">
              <a:buNone/>
            </a:pPr>
            <a:r>
              <a:rPr lang="de-DE" sz="3600" dirty="0" smtClean="0"/>
              <a:t>In </a:t>
            </a:r>
            <a:r>
              <a:rPr lang="de-DE" sz="3600" dirty="0"/>
              <a:t>der dritten Phase </a:t>
            </a:r>
            <a:r>
              <a:rPr lang="de-DE" sz="3600" dirty="0" smtClean="0"/>
              <a:t>weiß </a:t>
            </a:r>
            <a:r>
              <a:rPr lang="de-DE" sz="3600" dirty="0"/>
              <a:t>man</a:t>
            </a:r>
            <a:r>
              <a:rPr lang="de-DE" sz="3600" dirty="0" smtClean="0"/>
              <a:t>,</a:t>
            </a:r>
            <a:br>
              <a:rPr lang="de-DE" sz="3600" dirty="0" smtClean="0"/>
            </a:br>
            <a:r>
              <a:rPr lang="de-DE" sz="3600" dirty="0" smtClean="0"/>
              <a:t>wie </a:t>
            </a:r>
            <a:r>
              <a:rPr lang="de-DE" sz="3600" dirty="0"/>
              <a:t>man gemeinsam weiterkommt, man hat gewisse Absprachen getroffen betreffend Regeln, Abläufen und über </a:t>
            </a:r>
            <a:r>
              <a:rPr lang="de-DE" sz="3600" dirty="0" smtClean="0"/>
              <a:t>Aufgabenverteilung </a:t>
            </a:r>
            <a:r>
              <a:rPr lang="de-DE" sz="3600" dirty="0"/>
              <a:t>und Verantwortlichkeiten. </a:t>
            </a:r>
            <a:endParaRPr lang="de-DE" sz="3600" dirty="0" smtClean="0"/>
          </a:p>
          <a:p>
            <a:pPr marL="0" indent="0">
              <a:buNone/>
            </a:pPr>
            <a:r>
              <a:rPr lang="de-DE" sz="3600" dirty="0" smtClean="0"/>
              <a:t>So </a:t>
            </a:r>
            <a:r>
              <a:rPr lang="de-DE" sz="3600" dirty="0"/>
              <a:t>entsteht Arbeitslust und </a:t>
            </a:r>
            <a:r>
              <a:rPr lang="de-DE" sz="3600" dirty="0" smtClean="0"/>
              <a:t>Produktivität.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6421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4. Phase: </a:t>
            </a:r>
            <a:r>
              <a:rPr lang="de-DE" b="1" dirty="0" err="1" smtClean="0">
                <a:solidFill>
                  <a:schemeClr val="accent2"/>
                </a:solidFill>
              </a:rPr>
              <a:t>Performing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Schließlich </a:t>
            </a:r>
            <a:r>
              <a:rPr lang="de-DE" dirty="0"/>
              <a:t>tritt die Phase des Transfers, der Kontinuität ein: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Gegenseitige Freiräume </a:t>
            </a:r>
            <a:r>
              <a:rPr lang="de-DE" dirty="0"/>
              <a:t>werden genutzt und akzeptiert, professionelle Routine stellt sich ein – es wird gearbeitet und kooperiert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Man </a:t>
            </a:r>
            <a:r>
              <a:rPr lang="de-DE" dirty="0"/>
              <a:t>teilt seine Erfahrungen mit anderen, stellt mögliche Produkte gegenseitig zur Verfügung.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Der </a:t>
            </a:r>
            <a:r>
              <a:rPr lang="de-DE" dirty="0"/>
              <a:t>Blick kann nun auch wieder frei werden für weitere Perspektiven. 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06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accent2"/>
                </a:solidFill>
              </a:rPr>
              <a:t>Chancen und Risiken</a:t>
            </a:r>
            <a:endParaRPr lang="de-DE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40054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3528392"/>
                <a:gridCol w="2962672"/>
              </a:tblGrid>
              <a:tr h="434576">
                <a:tc>
                  <a:txBody>
                    <a:bodyPr/>
                    <a:lstStyle/>
                    <a:p>
                      <a:r>
                        <a:rPr lang="de-DE" dirty="0" smtClean="0"/>
                        <a:t>Ebene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Chancen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Risiken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035959">
                <a:tc>
                  <a:txBody>
                    <a:bodyPr/>
                    <a:lstStyle/>
                    <a:p>
                      <a:r>
                        <a:rPr lang="de-DE" dirty="0" smtClean="0"/>
                        <a:t>Persönlichkeit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Gegenseitige Unterstützung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Bereicherung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Motivation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Zufriedenheit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Eigene Stärken und Schwächen werden bewusst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Unbefriedigtes</a:t>
                      </a:r>
                      <a:r>
                        <a:rPr lang="de-DE" baseline="0" dirty="0" smtClean="0"/>
                        <a:t> Nebeneinander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Gefühl der Bedrohung/Konkurrenz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Machtkämpfe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035959">
                <a:tc>
                  <a:txBody>
                    <a:bodyPr/>
                    <a:lstStyle/>
                    <a:p>
                      <a:r>
                        <a:rPr lang="de-DE" dirty="0" smtClean="0"/>
                        <a:t>Beziehung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Geteilte Verantwortung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Ungleiches Wahrnehmen der Verantwortung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Verantwortung nicht übernehmen oder abgeben können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50090">
                <a:tc>
                  <a:txBody>
                    <a:bodyPr/>
                    <a:lstStyle/>
                    <a:p>
                      <a:r>
                        <a:rPr lang="de-DE" dirty="0" smtClean="0"/>
                        <a:t>Organisation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Entlastung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Einschränkung der Freiheit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994122"/>
          </a:xfrm>
        </p:spPr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accent2"/>
                </a:solidFill>
              </a:rPr>
              <a:t>Gelingensbedingungen</a:t>
            </a:r>
            <a:r>
              <a:rPr lang="de-DE" b="1" dirty="0" smtClean="0">
                <a:solidFill>
                  <a:schemeClr val="accent2"/>
                </a:solidFill>
              </a:rPr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Teamteaching</a:t>
            </a:r>
            <a:endParaRPr lang="de-DE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10036"/>
              </p:ext>
            </p:extLst>
          </p:nvPr>
        </p:nvGraphicFramePr>
        <p:xfrm>
          <a:off x="395536" y="1196752"/>
          <a:ext cx="8229600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403129">
                <a:tc>
                  <a:txBody>
                    <a:bodyPr/>
                    <a:lstStyle/>
                    <a:p>
                      <a:r>
                        <a:rPr lang="de-DE" dirty="0" smtClean="0"/>
                        <a:t>Ebene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Gelingensbedingungen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90425">
                <a:tc>
                  <a:txBody>
                    <a:bodyPr/>
                    <a:lstStyle/>
                    <a:p>
                      <a:r>
                        <a:rPr lang="de-DE" dirty="0" smtClean="0"/>
                        <a:t>Persönlichkeit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Positive Einstellung zur Zusammenarbeit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Bereitschaft</a:t>
                      </a:r>
                      <a:r>
                        <a:rPr lang="de-DE" baseline="0" dirty="0" smtClean="0"/>
                        <a:t> zur Übernahme von Verantwortung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Echtes Interesse an den  Schülerinnen und Schülern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Offenheit, Flexibilität und Kreativität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Bereitschaft, konstruktive Kritik zu akzeptieren 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590425">
                <a:tc>
                  <a:txBody>
                    <a:bodyPr/>
                    <a:lstStyle/>
                    <a:p>
                      <a:r>
                        <a:rPr lang="de-DE" dirty="0" smtClean="0"/>
                        <a:t>Beziehung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Bereitschaft zur Kommunikation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Gegenseitiges Vertrauen und Wertschätzung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Einigung</a:t>
                      </a:r>
                      <a:r>
                        <a:rPr lang="de-DE" baseline="0" dirty="0" smtClean="0"/>
                        <a:t> über Autonomie, Ziele und Vorgaben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Klärung der Arbeitsformen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Aktive Feedbackkultur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888630">
                <a:tc>
                  <a:txBody>
                    <a:bodyPr/>
                    <a:lstStyle/>
                    <a:p>
                      <a:r>
                        <a:rPr lang="de-DE" dirty="0" smtClean="0"/>
                        <a:t>Organisation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Werte und Normen offenlegen und Erziehungsstile aushandeln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/>
                        <a:t>Aufgaben verteilen und Rollen</a:t>
                      </a:r>
                      <a:r>
                        <a:rPr lang="de-DE" baseline="0" dirty="0" smtClean="0"/>
                        <a:t> klären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Verantwortung teilen oder aufteilen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gemeinsame Planung , Durchführung und Reflexion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offene Unterrichtsformen, verschiedene Aufgabenformen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aseline="0" dirty="0" smtClean="0"/>
                        <a:t>Flexibilität in der konkreten Ausgestaltung</a:t>
                      </a:r>
                      <a:endParaRPr lang="de-DE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7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Was bedeutet </a:t>
            </a:r>
            <a:r>
              <a:rPr lang="de-DE" b="1" dirty="0" err="1" smtClean="0">
                <a:solidFill>
                  <a:schemeClr val="accent2"/>
                </a:solidFill>
              </a:rPr>
              <a:t>Teamteaching</a:t>
            </a:r>
            <a:r>
              <a:rPr lang="de-DE" b="1" dirty="0" smtClean="0">
                <a:solidFill>
                  <a:schemeClr val="accent2"/>
                </a:solidFill>
              </a:rPr>
              <a:t>?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smtClean="0"/>
              <a:t>Von </a:t>
            </a:r>
            <a:r>
              <a:rPr lang="de-DE" dirty="0"/>
              <a:t>„</a:t>
            </a:r>
            <a:r>
              <a:rPr lang="de-DE" dirty="0" err="1"/>
              <a:t>Teamteaching</a:t>
            </a:r>
            <a:r>
              <a:rPr lang="de-DE" dirty="0"/>
              <a:t>“ spricht man, wenn zwei oder mehr Lehrpersonen gleichzeitig eine Lerngruppe </a:t>
            </a:r>
            <a:r>
              <a:rPr lang="de-DE" dirty="0" smtClean="0"/>
              <a:t>unterrichten</a:t>
            </a:r>
            <a:r>
              <a:rPr lang="de-DE" dirty="0"/>
              <a:t>. Das gemeinsame Unterrichten umfasst folgende Aspekte (vgl. </a:t>
            </a:r>
            <a:r>
              <a:rPr lang="de-DE" dirty="0" err="1"/>
              <a:t>Halfhide</a:t>
            </a:r>
            <a:r>
              <a:rPr lang="de-DE" dirty="0"/>
              <a:t>, Frei &amp; </a:t>
            </a:r>
            <a:r>
              <a:rPr lang="de-DE" dirty="0" err="1"/>
              <a:t>Zingg</a:t>
            </a:r>
            <a:r>
              <a:rPr lang="de-DE" dirty="0"/>
              <a:t>, 2002): </a:t>
            </a:r>
          </a:p>
          <a:p>
            <a:r>
              <a:rPr lang="de-DE" dirty="0" smtClean="0"/>
              <a:t>gemeinsame </a:t>
            </a:r>
            <a:r>
              <a:rPr lang="de-DE" dirty="0"/>
              <a:t>Planung, Durchführung und Auswertung des Unterrichts </a:t>
            </a:r>
          </a:p>
          <a:p>
            <a:r>
              <a:rPr lang="de-DE" dirty="0" smtClean="0"/>
              <a:t>gemeinsame </a:t>
            </a:r>
            <a:r>
              <a:rPr lang="de-DE" dirty="0"/>
              <a:t>Verantwortung für die Klasse sowie die Inhalte und Gestaltung des Unterrichts </a:t>
            </a:r>
          </a:p>
          <a:p>
            <a:r>
              <a:rPr lang="de-DE" dirty="0" smtClean="0"/>
              <a:t>Übernahme </a:t>
            </a:r>
            <a:r>
              <a:rPr lang="de-DE" dirty="0"/>
              <a:t>von wechselnden Rollen im Unterricht </a:t>
            </a:r>
          </a:p>
          <a:p>
            <a:r>
              <a:rPr lang="de-DE" dirty="0" smtClean="0"/>
              <a:t>Unterstützung </a:t>
            </a:r>
            <a:r>
              <a:rPr lang="de-DE" dirty="0"/>
              <a:t>des Lernens der Schülerinnen und Schüler durch Differenzierung und Individualisierung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2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2"/>
                </a:solidFill>
              </a:rPr>
              <a:t>Warum </a:t>
            </a:r>
            <a:r>
              <a:rPr lang="de-DE" b="1" dirty="0" err="1" smtClean="0">
                <a:solidFill>
                  <a:schemeClr val="accent2"/>
                </a:solidFill>
              </a:rPr>
              <a:t>Teamteaching</a:t>
            </a:r>
            <a:r>
              <a:rPr lang="de-DE" b="1" dirty="0" smtClean="0">
                <a:solidFill>
                  <a:schemeClr val="accent2"/>
                </a:solidFill>
              </a:rPr>
              <a:t>?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Autofit/>
          </a:bodyPr>
          <a:lstStyle/>
          <a:p>
            <a:r>
              <a:rPr lang="de-DE" sz="2400" dirty="0" smtClean="0"/>
              <a:t>um </a:t>
            </a:r>
            <a:r>
              <a:rPr lang="de-DE" sz="2400" dirty="0"/>
              <a:t>im Unterricht auf die unterschiedlichen Lernvoraussetzungen der Schülerinnen und Schüler besser eingehen zu </a:t>
            </a:r>
            <a:r>
              <a:rPr lang="de-DE" sz="2400" dirty="0" smtClean="0"/>
              <a:t>können</a:t>
            </a:r>
          </a:p>
          <a:p>
            <a:r>
              <a:rPr lang="de-DE" sz="2400" dirty="0" smtClean="0"/>
              <a:t>ihnen </a:t>
            </a:r>
            <a:r>
              <a:rPr lang="de-DE" sz="2400" dirty="0"/>
              <a:t>einen optimalen Lern- und Entwicklungsraum zu </a:t>
            </a:r>
            <a:r>
              <a:rPr lang="de-DE" sz="2400" dirty="0" smtClean="0"/>
              <a:t>ermöglichen</a:t>
            </a:r>
          </a:p>
          <a:p>
            <a:r>
              <a:rPr lang="de-DE" sz="2400" dirty="0" smtClean="0"/>
              <a:t>die </a:t>
            </a:r>
            <a:r>
              <a:rPr lang="de-DE" sz="2400" dirty="0"/>
              <a:t>Lehrpersonen </a:t>
            </a:r>
            <a:r>
              <a:rPr lang="de-DE" sz="2400" dirty="0" smtClean="0"/>
              <a:t>ergänzen sich in </a:t>
            </a:r>
            <a:r>
              <a:rPr lang="de-DE" sz="2400" dirty="0"/>
              <a:t>ihren spezifischen Kompetenzen, so dass sie die Schülerinnen und Schüler bestmöglich unterstützen </a:t>
            </a:r>
            <a:r>
              <a:rPr lang="de-DE" sz="2400" dirty="0" smtClean="0"/>
              <a:t>können</a:t>
            </a:r>
          </a:p>
          <a:p>
            <a:r>
              <a:rPr lang="de-DE" sz="2400" dirty="0"/>
              <a:t>d</a:t>
            </a:r>
            <a:r>
              <a:rPr lang="de-DE" sz="2400" dirty="0" smtClean="0"/>
              <a:t>ie </a:t>
            </a:r>
            <a:r>
              <a:rPr lang="de-DE" sz="2400" dirty="0"/>
              <a:t>jeweiligen Stärken können in gegenseitiger Absprache gezielt eingesetzt werden (vgl. Kummer Wyss, 2010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um </a:t>
            </a:r>
            <a:r>
              <a:rPr lang="de-DE" sz="2400" dirty="0"/>
              <a:t>den Austausch zwischen den Lehrpersonen </a:t>
            </a:r>
            <a:r>
              <a:rPr lang="de-DE" sz="2400" dirty="0" smtClean="0"/>
              <a:t>zu stärken</a:t>
            </a:r>
          </a:p>
          <a:p>
            <a:r>
              <a:rPr lang="de-DE" sz="2400" dirty="0" smtClean="0"/>
              <a:t>als </a:t>
            </a:r>
            <a:r>
              <a:rPr lang="de-DE" sz="2400" dirty="0"/>
              <a:t>Reflexionsmöglichkeit (vgl. Vogt et al., 2010). </a:t>
            </a:r>
          </a:p>
        </p:txBody>
      </p:sp>
    </p:spTree>
    <p:extLst>
      <p:ext uri="{BB962C8B-B14F-4D97-AF65-F5344CB8AC3E}">
        <p14:creationId xmlns:p14="http://schemas.microsoft.com/office/powerpoint/2010/main" val="5443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168352"/>
          </a:xfrm>
        </p:spPr>
        <p:txBody>
          <a:bodyPr>
            <a:normAutofit fontScale="90000"/>
          </a:bodyPr>
          <a:lstStyle/>
          <a:p>
            <a:r>
              <a:rPr lang="de-DE" sz="5400" b="1" dirty="0" smtClean="0">
                <a:solidFill>
                  <a:schemeClr val="accent2"/>
                </a:solidFill>
              </a:rPr>
              <a:t>Lehr- und Lernarrangements im </a:t>
            </a:r>
            <a:r>
              <a:rPr lang="de-DE" sz="5400" b="1" dirty="0" err="1" smtClean="0">
                <a:solidFill>
                  <a:schemeClr val="accent2"/>
                </a:solidFill>
              </a:rPr>
              <a:t>Teamteaching</a:t>
            </a:r>
            <a:r>
              <a:rPr lang="de-DE" sz="5400" b="1" dirty="0" smtClean="0">
                <a:solidFill>
                  <a:schemeClr val="accent2"/>
                </a:solidFill>
              </a:rPr>
              <a:t>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87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Form 1: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5626968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 Die </a:t>
            </a:r>
            <a:r>
              <a:rPr lang="de-DE" b="1" dirty="0"/>
              <a:t>Lehrpersonen arbeiten mit der ganzen Klasse 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a) beide Lehrperson unterrichten gemeinsam 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b) Lehrperson A führt, Lehrperson B beobachtet 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c) Lehrperson A führt, Lehrperson B unterstützt </a:t>
            </a: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Beispiel: Gezielte </a:t>
            </a:r>
            <a:r>
              <a:rPr lang="de-DE" dirty="0"/>
              <a:t>Beobachtungen von einer LP, während die andere LP mit der Klasse arbeitet. 	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6300192" y="1943607"/>
            <a:ext cx="2448272" cy="2376264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LP A</a:t>
            </a:r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/>
          </a:p>
          <a:p>
            <a:pPr algn="r"/>
            <a:r>
              <a:rPr lang="de-DE" dirty="0" smtClean="0"/>
              <a:t>LP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4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Form 2: </a:t>
            </a:r>
            <a:r>
              <a:rPr lang="de-DE" dirty="0" smtClean="0">
                <a:solidFill>
                  <a:schemeClr val="accent2"/>
                </a:solidFill>
              </a:rPr>
              <a:t/>
            </a:r>
            <a:br>
              <a:rPr lang="de-DE" dirty="0" smtClean="0">
                <a:solidFill>
                  <a:schemeClr val="accent2"/>
                </a:solidFill>
              </a:rPr>
            </a:b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4834880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Lehrperson </a:t>
            </a:r>
            <a:r>
              <a:rPr lang="de-DE" b="1" dirty="0"/>
              <a:t>A arbeitet mit der ganzen Klasse, </a:t>
            </a:r>
            <a:r>
              <a:rPr lang="de-DE" b="1" dirty="0" smtClean="0"/>
              <a:t>Lehrperson </a:t>
            </a:r>
            <a:r>
              <a:rPr lang="de-DE" b="1" dirty="0"/>
              <a:t>B unterstützt einzelne </a:t>
            </a:r>
            <a:r>
              <a:rPr lang="de-DE" b="1" dirty="0" err="1" smtClean="0"/>
              <a:t>SuS</a:t>
            </a:r>
            <a:r>
              <a:rPr lang="de-DE" b="1" dirty="0" smtClean="0"/>
              <a:t> </a:t>
            </a:r>
            <a:r>
              <a:rPr lang="de-DE" b="1" dirty="0"/>
              <a:t>oder eine Gruppe von </a:t>
            </a:r>
            <a:r>
              <a:rPr lang="de-DE" b="1" dirty="0" err="1" smtClean="0"/>
              <a:t>SuS</a:t>
            </a:r>
            <a:r>
              <a:rPr lang="de-DE" b="1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a) Lehrperson A unterrichtet Klasse, Lehrperson B Gruppe 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b) Lehrperson A unterrichtet Klasse, Lehrperson B einzelnes Kind </a:t>
            </a:r>
            <a:endParaRPr lang="de-DE" dirty="0"/>
          </a:p>
          <a:p>
            <a:endParaRPr lang="de-DE" dirty="0"/>
          </a:p>
          <a:p>
            <a:r>
              <a:rPr lang="de-DE" dirty="0"/>
              <a:t>Beispiel: Lernschwache Kinder unterstützen/fördern. 	</a:t>
            </a:r>
          </a:p>
          <a:p>
            <a:endParaRPr lang="de-DE" dirty="0"/>
          </a:p>
        </p:txBody>
      </p:sp>
      <p:sp>
        <p:nvSpPr>
          <p:cNvPr id="4" name="Flussdiagramm: Verbindungsstelle 3"/>
          <p:cNvSpPr/>
          <p:nvPr/>
        </p:nvSpPr>
        <p:spPr>
          <a:xfrm>
            <a:off x="5652120" y="1412776"/>
            <a:ext cx="2232248" cy="23042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A</a:t>
            </a:r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7524328" y="4869160"/>
            <a:ext cx="864096" cy="81724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Form 3: 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Die </a:t>
            </a:r>
            <a:r>
              <a:rPr lang="de-DE" b="1" dirty="0"/>
              <a:t>Lehrpersonen unterrichten in zwei Gruppen </a:t>
            </a:r>
            <a:endParaRPr lang="de-DE" dirty="0"/>
          </a:p>
          <a:p>
            <a:r>
              <a:rPr lang="de-DE" dirty="0"/>
              <a:t>Beispiel: Unterricht in Lerngruppen, die nach bestimmten Kriterien zusammengesetzt sind (z.B. Vorwissen, </a:t>
            </a:r>
            <a:r>
              <a:rPr lang="de-DE" dirty="0" smtClean="0"/>
              <a:t>Interessen</a:t>
            </a:r>
            <a:r>
              <a:rPr lang="de-DE" dirty="0"/>
              <a:t>). 	</a:t>
            </a:r>
          </a:p>
          <a:p>
            <a:endParaRPr lang="de-DE" dirty="0"/>
          </a:p>
        </p:txBody>
      </p:sp>
      <p:sp>
        <p:nvSpPr>
          <p:cNvPr id="4" name="Flussdiagramm: Verbindungsstelle 3"/>
          <p:cNvSpPr/>
          <p:nvPr/>
        </p:nvSpPr>
        <p:spPr>
          <a:xfrm>
            <a:off x="5868144" y="1988840"/>
            <a:ext cx="1537320" cy="151216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A</a:t>
            </a:r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6789204" y="4221088"/>
            <a:ext cx="1537320" cy="151216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12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Form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4: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/>
              <a:t>Beide </a:t>
            </a:r>
            <a:r>
              <a:rPr lang="de-DE" b="1" dirty="0"/>
              <a:t>Lehrpersonen unterstützen und begleiten einzelne </a:t>
            </a:r>
            <a:r>
              <a:rPr lang="de-DE" b="1" dirty="0" err="1" smtClean="0"/>
              <a:t>SuS</a:t>
            </a:r>
            <a:r>
              <a:rPr lang="de-DE" b="1" dirty="0" smtClean="0"/>
              <a:t> </a:t>
            </a:r>
            <a:r>
              <a:rPr lang="de-DE" b="1" dirty="0"/>
              <a:t>oder Lerngruppen </a:t>
            </a:r>
            <a:endParaRPr lang="de-DE" dirty="0"/>
          </a:p>
          <a:p>
            <a:r>
              <a:rPr lang="de-DE" dirty="0"/>
              <a:t>Beispiel: Individuelle Begleitung von Einzel-, Partner- und Gruppenarbeiten, Freispiel, Planarbeit, Projektarbeit. 	</a:t>
            </a:r>
          </a:p>
          <a:p>
            <a:endParaRPr lang="de-DE" dirty="0"/>
          </a:p>
        </p:txBody>
      </p:sp>
      <p:sp>
        <p:nvSpPr>
          <p:cNvPr id="4" name="Flussdiagramm: Verbindungsstelle 3"/>
          <p:cNvSpPr/>
          <p:nvPr/>
        </p:nvSpPr>
        <p:spPr>
          <a:xfrm>
            <a:off x="5268652" y="1865784"/>
            <a:ext cx="3240360" cy="302433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LP 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lussdiagramm: Verbindungsstelle 6"/>
          <p:cNvSpPr/>
          <p:nvPr/>
        </p:nvSpPr>
        <p:spPr>
          <a:xfrm>
            <a:off x="7282003" y="2348880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8" name="Flussdiagramm: Verbindungsstelle 7"/>
          <p:cNvSpPr/>
          <p:nvPr/>
        </p:nvSpPr>
        <p:spPr>
          <a:xfrm>
            <a:off x="6429807" y="3687216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9" name="Flussdiagramm: Verbindungsstelle 8"/>
          <p:cNvSpPr/>
          <p:nvPr/>
        </p:nvSpPr>
        <p:spPr>
          <a:xfrm>
            <a:off x="8184232" y="3225552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0" name="Flussdiagramm: Verbindungsstelle 9"/>
          <p:cNvSpPr/>
          <p:nvPr/>
        </p:nvSpPr>
        <p:spPr>
          <a:xfrm>
            <a:off x="6888832" y="4188431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Flussdiagramm: Verbindungsstelle 10"/>
          <p:cNvSpPr/>
          <p:nvPr/>
        </p:nvSpPr>
        <p:spPr>
          <a:xfrm>
            <a:off x="5508104" y="3687959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2" name="Flussdiagramm: Verbindungsstelle 11"/>
          <p:cNvSpPr/>
          <p:nvPr/>
        </p:nvSpPr>
        <p:spPr>
          <a:xfrm>
            <a:off x="7955632" y="4063752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3" name="Flussdiagramm: Verbindungsstelle 12"/>
          <p:cNvSpPr/>
          <p:nvPr/>
        </p:nvSpPr>
        <p:spPr>
          <a:xfrm>
            <a:off x="6444208" y="2234580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4" name="Flussdiagramm: Verbindungsstelle 13"/>
          <p:cNvSpPr/>
          <p:nvPr/>
        </p:nvSpPr>
        <p:spPr>
          <a:xfrm>
            <a:off x="7665335" y="2882652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5" name="Flussdiagramm: Verbindungsstelle 14"/>
          <p:cNvSpPr/>
          <p:nvPr/>
        </p:nvSpPr>
        <p:spPr>
          <a:xfrm>
            <a:off x="6052627" y="2768352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6" name="Flussdiagramm: Verbindungsstelle 15"/>
          <p:cNvSpPr/>
          <p:nvPr/>
        </p:nvSpPr>
        <p:spPr>
          <a:xfrm>
            <a:off x="7282003" y="3459359"/>
            <a:ext cx="228600" cy="22860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234810" y="391655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LP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15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chemeClr val="accent2"/>
                </a:solidFill>
              </a:rPr>
              <a:t>Form 5: 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smtClean="0"/>
              <a:t>Beide </a:t>
            </a:r>
            <a:r>
              <a:rPr lang="de-DE" b="1" dirty="0"/>
              <a:t>Lehrpersonen unterrichten einzelne </a:t>
            </a:r>
            <a:r>
              <a:rPr lang="de-DE" b="1" dirty="0" err="1" smtClean="0"/>
              <a:t>SuS</a:t>
            </a:r>
            <a:r>
              <a:rPr lang="de-DE" b="1" dirty="0" smtClean="0"/>
              <a:t> </a:t>
            </a:r>
            <a:r>
              <a:rPr lang="de-DE" b="1" dirty="0"/>
              <a:t>oder eine Gruppe von </a:t>
            </a:r>
            <a:r>
              <a:rPr lang="de-DE" b="1" dirty="0" err="1" smtClean="0"/>
              <a:t>SuS</a:t>
            </a:r>
            <a:r>
              <a:rPr lang="de-DE" b="1" dirty="0" smtClean="0"/>
              <a:t>, </a:t>
            </a:r>
            <a:r>
              <a:rPr lang="de-DE" b="1" dirty="0"/>
              <a:t>der Rest der Klasse arbeitet selbständig </a:t>
            </a:r>
            <a:endParaRPr lang="de-DE" dirty="0"/>
          </a:p>
          <a:p>
            <a:r>
              <a:rPr lang="de-DE" dirty="0"/>
              <a:t>Beispiel: Kursangebote oder gezielte </a:t>
            </a:r>
            <a:r>
              <a:rPr lang="de-DE" dirty="0" smtClean="0"/>
              <a:t>Fördermaßnahmen </a:t>
            </a:r>
            <a:r>
              <a:rPr lang="de-DE" dirty="0"/>
              <a:t>als Ergänzung zur selbständigen Arbeit. 	</a:t>
            </a:r>
          </a:p>
          <a:p>
            <a:endParaRPr lang="de-DE" dirty="0"/>
          </a:p>
        </p:txBody>
      </p:sp>
      <p:sp>
        <p:nvSpPr>
          <p:cNvPr id="4" name="Flussdiagramm: Verbindungsstelle 3"/>
          <p:cNvSpPr/>
          <p:nvPr/>
        </p:nvSpPr>
        <p:spPr>
          <a:xfrm>
            <a:off x="6876256" y="1412776"/>
            <a:ext cx="1440160" cy="144016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A</a:t>
            </a:r>
            <a:endParaRPr lang="de-DE" dirty="0"/>
          </a:p>
        </p:txBody>
      </p:sp>
      <p:sp>
        <p:nvSpPr>
          <p:cNvPr id="5" name="Flussdiagramm: Verbindungsstelle 4"/>
          <p:cNvSpPr/>
          <p:nvPr/>
        </p:nvSpPr>
        <p:spPr>
          <a:xfrm>
            <a:off x="5588496" y="3416762"/>
            <a:ext cx="1440160" cy="144016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Verbindungsstelle 5"/>
          <p:cNvSpPr/>
          <p:nvPr/>
        </p:nvSpPr>
        <p:spPr>
          <a:xfrm>
            <a:off x="7275580" y="4725144"/>
            <a:ext cx="1440160" cy="144016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LP 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299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657</Words>
  <Application>Microsoft Office PowerPoint</Application>
  <PresentationFormat>Bildschirmpräsentation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Teamteaching</vt:lpstr>
      <vt:lpstr>Was bedeutet Teamteaching?</vt:lpstr>
      <vt:lpstr>Warum Teamteaching?</vt:lpstr>
      <vt:lpstr>Lehr- und Lernarrangements im Teamteaching  </vt:lpstr>
      <vt:lpstr>Form 1:</vt:lpstr>
      <vt:lpstr>Form 2:  </vt:lpstr>
      <vt:lpstr>Form 3: </vt:lpstr>
      <vt:lpstr>Form 4: </vt:lpstr>
      <vt:lpstr>Form 5: </vt:lpstr>
      <vt:lpstr> Vier Phasen der Zusammenarbeit  </vt:lpstr>
      <vt:lpstr>1. Phase: Forming</vt:lpstr>
      <vt:lpstr>2. Phase: Storming</vt:lpstr>
      <vt:lpstr>3. Phase: Norming</vt:lpstr>
      <vt:lpstr>4. Phase: Performing</vt:lpstr>
      <vt:lpstr>Chancen und Risiken</vt:lpstr>
      <vt:lpstr>Gelingensbedingungen Teamteaching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Teamteaching</dc:title>
  <dc:creator>Jutta</dc:creator>
  <cp:lastModifiedBy>Jutta</cp:lastModifiedBy>
  <cp:revision>11</cp:revision>
  <cp:lastPrinted>2015-02-05T10:40:08Z</cp:lastPrinted>
  <dcterms:created xsi:type="dcterms:W3CDTF">2015-02-05T09:20:28Z</dcterms:created>
  <dcterms:modified xsi:type="dcterms:W3CDTF">2017-02-19T08:06:02Z</dcterms:modified>
</cp:coreProperties>
</file>