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7" r:id="rId3"/>
    <p:sldId id="262" r:id="rId4"/>
    <p:sldId id="260" r:id="rId5"/>
    <p:sldId id="306" r:id="rId6"/>
    <p:sldId id="307" r:id="rId7"/>
    <p:sldId id="308" r:id="rId8"/>
    <p:sldId id="266" r:id="rId9"/>
    <p:sldId id="305" r:id="rId10"/>
    <p:sldId id="300" r:id="rId11"/>
    <p:sldId id="310" r:id="rId12"/>
    <p:sldId id="302" r:id="rId13"/>
    <p:sldId id="311" r:id="rId14"/>
    <p:sldId id="303" r:id="rId15"/>
    <p:sldId id="304" r:id="rId16"/>
    <p:sldId id="309" r:id="rId17"/>
    <p:sldId id="314" r:id="rId18"/>
    <p:sldId id="269"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9">
          <p15:clr>
            <a:srgbClr val="A4A3A4"/>
          </p15:clr>
        </p15:guide>
        <p15:guide id="2" pos="54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EB312"/>
    <a:srgbClr val="FECC66"/>
    <a:srgbClr val="FFFF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48"/>
  </p:normalViewPr>
  <p:slideViewPr>
    <p:cSldViewPr>
      <p:cViewPr varScale="1">
        <p:scale>
          <a:sx n="109" d="100"/>
          <a:sy n="109" d="100"/>
        </p:scale>
        <p:origin x="1440" y="102"/>
      </p:cViewPr>
      <p:guideLst>
        <p:guide orient="horz" pos="2569"/>
        <p:guide pos="54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73C33-7EEA-474B-AF7D-7B8F9BF9B964}" type="datetimeFigureOut">
              <a:rPr lang="de-DE" smtClean="0"/>
              <a:t>03.11.2022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75148-801F-E84D-B4C0-DA73F88C1944}" type="slidenum">
              <a:rPr lang="de-DE" smtClean="0"/>
              <a:t>‹Nr.›</a:t>
            </a:fld>
            <a:endParaRPr lang="de-DE"/>
          </a:p>
        </p:txBody>
      </p:sp>
    </p:spTree>
    <p:extLst>
      <p:ext uri="{BB962C8B-B14F-4D97-AF65-F5344CB8AC3E}">
        <p14:creationId xmlns:p14="http://schemas.microsoft.com/office/powerpoint/2010/main" val="30895685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 durch Klicken hinzufügen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EE9DD49E-A65B-2144-846C-4D62B0116767}"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2399704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E9DD49E-A65B-2144-846C-4D62B0116767}"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1382193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EE9DD49E-A65B-2144-846C-4D62B0116767}"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356800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E9DD49E-A65B-2144-846C-4D62B0116767}" type="datetimeFigureOut">
              <a:rPr lang="de-DE" smtClean="0"/>
              <a:t>03.11.2022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2668704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E9DD49E-A65B-2144-846C-4D62B0116767}" type="datetimeFigureOut">
              <a:rPr lang="de-DE" smtClean="0"/>
              <a:t>03.11.2022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2294170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EE9DD49E-A65B-2144-846C-4D62B0116767}" type="datetimeFigureOut">
              <a:rPr lang="de-DE" smtClean="0"/>
              <a:t>03.11.2022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23917947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E9DD49E-A65B-2144-846C-4D62B0116767}" type="datetimeFigureOut">
              <a:rPr lang="de-DE" smtClean="0"/>
              <a:t>03.11.2022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1475231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EE9DD49E-A65B-2144-846C-4D62B0116767}" type="datetimeFigureOut">
              <a:rPr lang="de-DE" smtClean="0"/>
              <a:t>03.11.2022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364032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EE9DD49E-A65B-2144-846C-4D62B0116767}" type="datetimeFigureOut">
              <a:rPr lang="de-DE" smtClean="0"/>
              <a:t>03.11.2022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4224861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E9DD49E-A65B-2144-846C-4D62B0116767}"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2258243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E9DD49E-A65B-2144-846C-4D62B0116767}"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B0A5D6-115F-894E-9BB4-84DD61AC822A}" type="slidenum">
              <a:rPr lang="de-DE" smtClean="0"/>
              <a:t>‹Nr.›</a:t>
            </a:fld>
            <a:endParaRPr lang="de-DE"/>
          </a:p>
        </p:txBody>
      </p:sp>
    </p:spTree>
    <p:extLst>
      <p:ext uri="{BB962C8B-B14F-4D97-AF65-F5344CB8AC3E}">
        <p14:creationId xmlns:p14="http://schemas.microsoft.com/office/powerpoint/2010/main" val="199213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03.11.2022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A50D42-C9CD-4801-B293-61D1F53EC57E}" type="datetimeFigureOut">
              <a:rPr lang="de-DE" smtClean="0"/>
              <a:t>03.11.2022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A50D42-C9CD-4801-B293-61D1F53EC57E}" type="datetimeFigureOut">
              <a:rPr lang="de-DE" smtClean="0"/>
              <a:t>03.11.2022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A50D42-C9CD-4801-B293-61D1F53EC57E}" type="datetimeFigureOut">
              <a:rPr lang="de-DE" smtClean="0"/>
              <a:t>03.11.2022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03.11.2022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03.11.2022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03.11.2022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03.11.2022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DD49E-A65B-2144-846C-4D62B0116767}" type="datetimeFigureOut">
              <a:rPr lang="de-DE" smtClean="0"/>
              <a:t>03.11.2022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A5D6-115F-894E-9BB4-84DD61AC822A}" type="slidenum">
              <a:rPr lang="de-DE" smtClean="0"/>
              <a:t>‹Nr.›</a:t>
            </a:fld>
            <a:endParaRPr lang="de-DE"/>
          </a:p>
        </p:txBody>
      </p:sp>
    </p:spTree>
    <p:extLst>
      <p:ext uri="{BB962C8B-B14F-4D97-AF65-F5344CB8AC3E}">
        <p14:creationId xmlns:p14="http://schemas.microsoft.com/office/powerpoint/2010/main" val="2761667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004241"/>
            <a:ext cx="7772400" cy="2596210"/>
          </a:xfrm>
        </p:spPr>
        <p:txBody>
          <a:bodyPr>
            <a:noAutofit/>
          </a:bodyPr>
          <a:lstStyle/>
          <a:p>
            <a:r>
              <a:rPr lang="de-DE" sz="3200" b="1" dirty="0">
                <a:solidFill>
                  <a:srgbClr val="FFC000"/>
                </a:solidFill>
                <a:effectLst>
                  <a:outerShdw blurRad="38100" dist="38100" dir="2700000" algn="tl">
                    <a:srgbClr val="000000">
                      <a:alpha val="43137"/>
                    </a:srgbClr>
                  </a:outerShdw>
                </a:effectLst>
              </a:rPr>
              <a:t>Neu am Studienseminar und viele Fragen?</a:t>
            </a:r>
            <a:r>
              <a:rPr lang="de-DE" sz="3200" dirty="0">
                <a:solidFill>
                  <a:srgbClr val="FFC000"/>
                </a:solidFill>
              </a:rPr>
              <a:t/>
            </a:r>
            <a:br>
              <a:rPr lang="de-DE" sz="3200" dirty="0">
                <a:solidFill>
                  <a:srgbClr val="FFC000"/>
                </a:solidFill>
              </a:rPr>
            </a:br>
            <a:r>
              <a:rPr lang="de-DE" sz="3200" dirty="0">
                <a:solidFill>
                  <a:srgbClr val="0000FF"/>
                </a:solidFill>
              </a:rPr>
              <a:t/>
            </a:r>
            <a:br>
              <a:rPr lang="de-DE" sz="3200" dirty="0">
                <a:solidFill>
                  <a:srgbClr val="0000FF"/>
                </a:solidFill>
              </a:rPr>
            </a:br>
            <a:r>
              <a:rPr lang="de-DE" sz="3200" dirty="0">
                <a:solidFill>
                  <a:srgbClr val="0000FF"/>
                </a:solidFill>
                <a:latin typeface="Bauhaus 93"/>
                <a:cs typeface="Bauhaus 93"/>
              </a:rPr>
              <a:t>Beratungs-Angebote am Studienseminar GHRF in Gießen</a:t>
            </a:r>
            <a:br>
              <a:rPr lang="de-DE" sz="3200" dirty="0">
                <a:solidFill>
                  <a:srgbClr val="0000FF"/>
                </a:solidFill>
                <a:latin typeface="Bauhaus 93"/>
                <a:cs typeface="Bauhaus 93"/>
              </a:rPr>
            </a:br>
            <a:endParaRPr lang="de-DE" sz="3200" dirty="0">
              <a:solidFill>
                <a:srgbClr val="0000FF"/>
              </a:solidFill>
              <a:latin typeface="Bauhaus 93"/>
              <a:cs typeface="Bauhaus 93"/>
            </a:endParaRPr>
          </a:p>
        </p:txBody>
      </p:sp>
      <p:sp>
        <p:nvSpPr>
          <p:cNvPr id="3" name="Untertitel 2"/>
          <p:cNvSpPr>
            <a:spLocks noGrp="1"/>
          </p:cNvSpPr>
          <p:nvPr>
            <p:ph type="subTitle" idx="1"/>
          </p:nvPr>
        </p:nvSpPr>
        <p:spPr>
          <a:xfrm>
            <a:off x="1637388" y="3810205"/>
            <a:ext cx="5937705" cy="1742648"/>
          </a:xfrm>
          <a:solidFill>
            <a:srgbClr val="3366FF">
              <a:alpha val="75000"/>
            </a:srgbClr>
          </a:solidFill>
        </p:spPr>
        <p:txBody>
          <a:bodyPr>
            <a:normAutofit/>
          </a:bodyPr>
          <a:lstStyle/>
          <a:p>
            <a:r>
              <a:rPr lang="de-DE" sz="3000" dirty="0">
                <a:solidFill>
                  <a:schemeClr val="tx1"/>
                </a:solidFill>
                <a:latin typeface="+mj-lt"/>
              </a:rPr>
              <a:t>Das Berufsleben in Einklang bringen </a:t>
            </a:r>
          </a:p>
          <a:p>
            <a:r>
              <a:rPr lang="de-DE" sz="3000" dirty="0">
                <a:solidFill>
                  <a:schemeClr val="tx1"/>
                </a:solidFill>
                <a:latin typeface="+mj-lt"/>
              </a:rPr>
              <a:t>mit den eigenen </a:t>
            </a:r>
          </a:p>
          <a:p>
            <a:r>
              <a:rPr lang="de-DE" sz="3000" dirty="0">
                <a:solidFill>
                  <a:schemeClr val="tx1"/>
                </a:solidFill>
                <a:latin typeface="+mj-lt"/>
              </a:rPr>
              <a:t>Ressourcen und Zielen</a:t>
            </a:r>
          </a:p>
        </p:txBody>
      </p:sp>
    </p:spTree>
    <p:extLst>
      <p:ext uri="{BB962C8B-B14F-4D97-AF65-F5344CB8AC3E}">
        <p14:creationId xmlns:p14="http://schemas.microsoft.com/office/powerpoint/2010/main" val="2926313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alpha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42930"/>
          </a:xfrm>
        </p:spPr>
        <p:txBody>
          <a:bodyPr>
            <a:normAutofit/>
          </a:bodyPr>
          <a:lstStyle/>
          <a:p>
            <a:r>
              <a:rPr lang="de-DE" sz="2800" u="sng" dirty="0">
                <a:solidFill>
                  <a:schemeClr val="tx2">
                    <a:lumMod val="60000"/>
                    <a:lumOff val="40000"/>
                  </a:schemeClr>
                </a:solidFill>
              </a:rPr>
              <a:t>Einzelne Beispiele zu Fragen eines Coaching-Prozesses</a:t>
            </a:r>
          </a:p>
        </p:txBody>
      </p:sp>
      <p:sp>
        <p:nvSpPr>
          <p:cNvPr id="4" name="Textfeld 3"/>
          <p:cNvSpPr txBox="1"/>
          <p:nvPr/>
        </p:nvSpPr>
        <p:spPr>
          <a:xfrm>
            <a:off x="395111" y="803669"/>
            <a:ext cx="8137329" cy="166199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a:ln>
                  <a:noFill/>
                </a:ln>
                <a:solidFill>
                  <a:srgbClr val="0070C0"/>
                </a:solidFill>
                <a:effectLst/>
                <a:uLnTx/>
                <a:uFillTx/>
                <a:latin typeface="Calibri"/>
              </a:rPr>
              <a:t>Goal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srgbClr val="0070C0"/>
                </a:solidFill>
                <a:effectLst/>
                <a:uLnTx/>
                <a:uFillTx/>
                <a:latin typeface="Calibri"/>
              </a:rPr>
              <a:t>Orientierungsphase: Thema und Ziel festlegen</a:t>
            </a:r>
            <a:endParaRPr kumimoji="0" lang="de-DE" sz="3200" b="1" i="0" u="none" strike="noStrike" kern="1200" cap="none" spc="0" normalizeH="0" baseline="0" noProof="0" dirty="0">
              <a:ln>
                <a:noFill/>
              </a:ln>
              <a:solidFill>
                <a:srgbClr val="0070C0"/>
              </a:solidFill>
              <a:effectLst/>
              <a:uLnTx/>
              <a:uFillTx/>
              <a:latin typeface="Calibri"/>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Abgerundetes Rechteck 2">
            <a:extLst>
              <a:ext uri="{FF2B5EF4-FFF2-40B4-BE49-F238E27FC236}">
                <a16:creationId xmlns:a16="http://schemas.microsoft.com/office/drawing/2014/main" id="{4B4618D4-2ED6-22D9-B07F-35C7E494F817}"/>
              </a:ext>
            </a:extLst>
          </p:cNvPr>
          <p:cNvSpPr/>
          <p:nvPr/>
        </p:nvSpPr>
        <p:spPr>
          <a:xfrm>
            <a:off x="395110" y="2420888"/>
            <a:ext cx="4716441" cy="10801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ln w="0"/>
                <a:solidFill>
                  <a:schemeClr val="tx1"/>
                </a:solidFill>
                <a:effectLst>
                  <a:outerShdw blurRad="38100" dist="19050" dir="2700000" algn="tl" rotWithShape="0">
                    <a:schemeClr val="dk1">
                      <a:alpha val="40000"/>
                    </a:schemeClr>
                  </a:outerShdw>
                </a:effectLst>
              </a:rPr>
              <a:t>Strukturierungshilfe: Einerseits will ich Zeit für mein Kind haben, andererseits ein gutes </a:t>
            </a:r>
            <a:r>
              <a:rPr lang="de-DE" dirty="0" err="1">
                <a:ln w="0"/>
                <a:solidFill>
                  <a:schemeClr val="tx1"/>
                </a:solidFill>
                <a:effectLst>
                  <a:outerShdw blurRad="38100" dist="19050" dir="2700000" algn="tl" rotWithShape="0">
                    <a:schemeClr val="dk1">
                      <a:alpha val="40000"/>
                    </a:schemeClr>
                  </a:outerShdw>
                </a:effectLst>
              </a:rPr>
              <a:t>Ref</a:t>
            </a:r>
            <a:r>
              <a:rPr lang="de-DE" dirty="0">
                <a:ln w="0"/>
                <a:solidFill>
                  <a:schemeClr val="tx1"/>
                </a:solidFill>
                <a:effectLst>
                  <a:outerShdw blurRad="38100" dist="19050" dir="2700000" algn="tl" rotWithShape="0">
                    <a:schemeClr val="dk1">
                      <a:alpha val="40000"/>
                    </a:schemeClr>
                  </a:outerShdw>
                </a:effectLst>
              </a:rPr>
              <a:t> machen. </a:t>
            </a:r>
          </a:p>
        </p:txBody>
      </p:sp>
      <p:sp>
        <p:nvSpPr>
          <p:cNvPr id="16" name="Abgerundetes Rechteck 15">
            <a:extLst>
              <a:ext uri="{FF2B5EF4-FFF2-40B4-BE49-F238E27FC236}">
                <a16:creationId xmlns:a16="http://schemas.microsoft.com/office/drawing/2014/main" id="{023208DF-54C0-6CB9-C85C-80EC6EF8C0C3}"/>
              </a:ext>
            </a:extLst>
          </p:cNvPr>
          <p:cNvSpPr/>
          <p:nvPr/>
        </p:nvSpPr>
        <p:spPr>
          <a:xfrm>
            <a:off x="2915816" y="5229200"/>
            <a:ext cx="4818450" cy="10645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ln w="0"/>
                <a:solidFill>
                  <a:schemeClr val="tx1"/>
                </a:solidFill>
                <a:effectLst>
                  <a:outerShdw blurRad="38100" dist="19050" dir="2700000" algn="tl" rotWithShape="0">
                    <a:schemeClr val="dk1">
                      <a:alpha val="40000"/>
                    </a:schemeClr>
                  </a:outerShdw>
                </a:effectLst>
              </a:rPr>
              <a:t>Entscheidungshilfe: Soll ich das Teilzeitreferendariat beantragen?</a:t>
            </a:r>
          </a:p>
        </p:txBody>
      </p:sp>
      <p:sp>
        <p:nvSpPr>
          <p:cNvPr id="17" name="Abgerundetes Rechteck 16">
            <a:extLst>
              <a:ext uri="{FF2B5EF4-FFF2-40B4-BE49-F238E27FC236}">
                <a16:creationId xmlns:a16="http://schemas.microsoft.com/office/drawing/2014/main" id="{09CFED17-0318-078F-5554-93EAA12A162F}"/>
              </a:ext>
            </a:extLst>
          </p:cNvPr>
          <p:cNvSpPr/>
          <p:nvPr/>
        </p:nvSpPr>
        <p:spPr>
          <a:xfrm>
            <a:off x="4139952" y="3429000"/>
            <a:ext cx="4788024" cy="1080120"/>
          </a:xfrm>
          <a:prstGeom prst="roundRect">
            <a:avLst/>
          </a:prstGeom>
          <a:solidFill>
            <a:srgbClr val="FF0000">
              <a:alpha val="7098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ln w="0"/>
                <a:solidFill>
                  <a:schemeClr val="tx1"/>
                </a:solidFill>
                <a:effectLst>
                  <a:outerShdw blurRad="38100" dist="19050" dir="2700000" algn="tl" rotWithShape="0">
                    <a:schemeClr val="dk1">
                      <a:alpha val="40000"/>
                    </a:schemeClr>
                  </a:outerShdw>
                </a:effectLst>
              </a:rPr>
              <a:t>Wie gelingt es mir, eigene Vorschläge in die Zusammenarbeit mit meiner Mentorin einzubringen?</a:t>
            </a:r>
          </a:p>
        </p:txBody>
      </p:sp>
      <p:sp>
        <p:nvSpPr>
          <p:cNvPr id="18" name="Abgerundetes Rechteck 17">
            <a:extLst>
              <a:ext uri="{FF2B5EF4-FFF2-40B4-BE49-F238E27FC236}">
                <a16:creationId xmlns:a16="http://schemas.microsoft.com/office/drawing/2014/main" id="{34C2837B-CBA5-DD76-12BB-9B342162D144}"/>
              </a:ext>
            </a:extLst>
          </p:cNvPr>
          <p:cNvSpPr/>
          <p:nvPr/>
        </p:nvSpPr>
        <p:spPr>
          <a:xfrm>
            <a:off x="539552" y="4293096"/>
            <a:ext cx="4788024" cy="10801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ln w="0"/>
                <a:solidFill>
                  <a:schemeClr val="tx1"/>
                </a:solidFill>
                <a:effectLst>
                  <a:outerShdw blurRad="38100" dist="19050" dir="2700000" algn="tl" rotWithShape="0">
                    <a:schemeClr val="dk1">
                      <a:alpha val="40000"/>
                    </a:schemeClr>
                  </a:outerShdw>
                </a:effectLst>
              </a:rPr>
              <a:t>Ich bin so aufgeregt beim UB und habe Prüfungsangst</a:t>
            </a:r>
          </a:p>
        </p:txBody>
      </p:sp>
    </p:spTree>
    <p:extLst>
      <p:ext uri="{BB962C8B-B14F-4D97-AF65-F5344CB8AC3E}">
        <p14:creationId xmlns:p14="http://schemas.microsoft.com/office/powerpoint/2010/main" val="3055659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B312">
            <a:alpha val="80000"/>
          </a:srgbClr>
        </a:solidFill>
        <a:effectLst/>
      </p:bgPr>
    </p:bg>
    <p:spTree>
      <p:nvGrpSpPr>
        <p:cNvPr id="1" name=""/>
        <p:cNvGrpSpPr/>
        <p:nvPr/>
      </p:nvGrpSpPr>
      <p:grpSpPr>
        <a:xfrm>
          <a:off x="0" y="0"/>
          <a:ext cx="0" cy="0"/>
          <a:chOff x="0" y="0"/>
          <a:chExt cx="0" cy="0"/>
        </a:xfrm>
      </p:grpSpPr>
      <p:sp>
        <p:nvSpPr>
          <p:cNvPr id="19" name="Ovale Legende 18">
            <a:extLst>
              <a:ext uri="{FF2B5EF4-FFF2-40B4-BE49-F238E27FC236}">
                <a16:creationId xmlns:a16="http://schemas.microsoft.com/office/drawing/2014/main" id="{0D248543-A2B9-8D8B-1631-C5897F4C36A5}"/>
              </a:ext>
            </a:extLst>
          </p:cNvPr>
          <p:cNvSpPr/>
          <p:nvPr/>
        </p:nvSpPr>
        <p:spPr>
          <a:xfrm>
            <a:off x="5784265" y="3313052"/>
            <a:ext cx="2902535" cy="1052052"/>
          </a:xfrm>
          <a:prstGeom prst="wedgeEllipseCallout">
            <a:avLst>
              <a:gd name="adj1" fmla="val -41760"/>
              <a:gd name="adj2" fmla="val 76696"/>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12" name="Ovale Legende 11"/>
          <p:cNvSpPr/>
          <p:nvPr/>
        </p:nvSpPr>
        <p:spPr>
          <a:xfrm>
            <a:off x="2245448" y="3042471"/>
            <a:ext cx="3046632" cy="1682673"/>
          </a:xfrm>
          <a:prstGeom prst="wedgeEllipseCallout">
            <a:avLst>
              <a:gd name="adj1" fmla="val -41760"/>
              <a:gd name="adj2" fmla="val 76696"/>
            </a:avLst>
          </a:prstGeom>
          <a:solidFill>
            <a:srgbClr val="FFE1A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2" name="Titel 1"/>
          <p:cNvSpPr>
            <a:spLocks noGrp="1"/>
          </p:cNvSpPr>
          <p:nvPr>
            <p:ph type="title"/>
          </p:nvPr>
        </p:nvSpPr>
        <p:spPr>
          <a:xfrm>
            <a:off x="457200" y="274638"/>
            <a:ext cx="8229600" cy="542930"/>
          </a:xfrm>
        </p:spPr>
        <p:txBody>
          <a:bodyPr>
            <a:normAutofit/>
          </a:bodyPr>
          <a:lstStyle/>
          <a:p>
            <a:r>
              <a:rPr lang="de-DE" sz="2800" dirty="0">
                <a:solidFill>
                  <a:srgbClr val="0000FF"/>
                </a:solidFill>
              </a:rPr>
              <a:t>Einzelne Beispiele zu Fragen eines Coaching-Prozesses</a:t>
            </a:r>
          </a:p>
        </p:txBody>
      </p:sp>
      <p:sp>
        <p:nvSpPr>
          <p:cNvPr id="4" name="Textfeld 3"/>
          <p:cNvSpPr txBox="1"/>
          <p:nvPr/>
        </p:nvSpPr>
        <p:spPr>
          <a:xfrm>
            <a:off x="457200" y="825264"/>
            <a:ext cx="8229600"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a:ln>
                  <a:noFill/>
                </a:ln>
                <a:solidFill>
                  <a:prstClr val="black"/>
                </a:solidFill>
                <a:effectLst/>
                <a:uLnTx/>
                <a:uFillTx/>
                <a:latin typeface="Calibri"/>
                <a:ea typeface="+mn-ea"/>
                <a:cs typeface="+mn-cs"/>
              </a:rPr>
              <a:t>R</a:t>
            </a:r>
            <a:r>
              <a:rPr kumimoji="0" lang="de-DE" sz="3200" b="0" i="0" u="none" strike="noStrike" kern="1200" cap="none" spc="0" normalizeH="0" baseline="0" noProof="0" dirty="0">
                <a:ln>
                  <a:noFill/>
                </a:ln>
                <a:solidFill>
                  <a:prstClr val="black"/>
                </a:solidFill>
                <a:effectLst/>
                <a:uLnTx/>
                <a:uFillTx/>
                <a:latin typeface="Calibri"/>
                <a:ea typeface="+mn-ea"/>
                <a:cs typeface="+mn-cs"/>
              </a:rPr>
              <a:t>eality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2400" b="0" i="0" u="none" strike="noStrike" kern="1200" cap="none" spc="0" normalizeH="0" baseline="0" noProof="0" dirty="0">
                <a:ln>
                  <a:noFill/>
                </a:ln>
                <a:solidFill>
                  <a:prstClr val="black"/>
                </a:solidFill>
                <a:effectLst/>
                <a:uLnTx/>
                <a:uFillTx/>
                <a:latin typeface="Calibri"/>
                <a:ea typeface="+mn-ea"/>
                <a:cs typeface="+mn-cs"/>
              </a:rPr>
              <a:t>Klärungsphase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srgbClr val="008000"/>
              </a:solidFill>
              <a:effectLst/>
              <a:uLnTx/>
              <a:uFillTx/>
              <a:latin typeface="Calibri"/>
              <a:ea typeface="+mn-ea"/>
              <a:cs typeface="+mn-cs"/>
            </a:endParaRPr>
          </a:p>
        </p:txBody>
      </p:sp>
      <p:sp>
        <p:nvSpPr>
          <p:cNvPr id="11" name="Ovale Legende 10"/>
          <p:cNvSpPr/>
          <p:nvPr/>
        </p:nvSpPr>
        <p:spPr>
          <a:xfrm>
            <a:off x="1392631" y="1950119"/>
            <a:ext cx="3324239" cy="1052052"/>
          </a:xfrm>
          <a:prstGeom prst="wedgeEllipseCallout">
            <a:avLst>
              <a:gd name="adj1" fmla="val -41760"/>
              <a:gd name="adj2" fmla="val 76696"/>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13" name="Ovale Legende 12"/>
          <p:cNvSpPr/>
          <p:nvPr/>
        </p:nvSpPr>
        <p:spPr>
          <a:xfrm>
            <a:off x="3659653" y="4215318"/>
            <a:ext cx="3046632" cy="1445929"/>
          </a:xfrm>
          <a:prstGeom prst="wedgeEllipseCallout">
            <a:avLst>
              <a:gd name="adj1" fmla="val -41760"/>
              <a:gd name="adj2" fmla="val 76696"/>
            </a:avLst>
          </a:prstGeom>
          <a:solidFill>
            <a:srgbClr val="FFE1A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14" name="Ovale Legende 13"/>
          <p:cNvSpPr/>
          <p:nvPr/>
        </p:nvSpPr>
        <p:spPr>
          <a:xfrm>
            <a:off x="6540258" y="4725144"/>
            <a:ext cx="2064190" cy="1157684"/>
          </a:xfrm>
          <a:prstGeom prst="wedgeEllipseCallout">
            <a:avLst>
              <a:gd name="adj1" fmla="val -41760"/>
              <a:gd name="adj2" fmla="val 76696"/>
            </a:avLst>
          </a:prstGeom>
          <a:solidFill>
            <a:srgbClr val="FFE1A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feld 14"/>
          <p:cNvSpPr txBox="1"/>
          <p:nvPr/>
        </p:nvSpPr>
        <p:spPr>
          <a:xfrm>
            <a:off x="1907704" y="2179791"/>
            <a:ext cx="2284087"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Jetzt beleuchten wir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einmal die Situation ...</a:t>
            </a:r>
          </a:p>
        </p:txBody>
      </p:sp>
      <p:sp>
        <p:nvSpPr>
          <p:cNvPr id="17" name="Textfeld 16"/>
          <p:cNvSpPr txBox="1"/>
          <p:nvPr/>
        </p:nvSpPr>
        <p:spPr>
          <a:xfrm>
            <a:off x="3995936" y="4593902"/>
            <a:ext cx="2756973" cy="9233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Wie verhalten Sie sich </a:t>
            </a:r>
          </a:p>
          <a:p>
            <a:pPr marL="0" marR="0" lvl="0" indent="0" algn="l" defTabSz="457200" rtl="0" eaLnBrk="1" fontAlgn="auto" latinLnBrk="0" hangingPunct="1">
              <a:lnSpc>
                <a:spcPct val="100000"/>
              </a:lnSpc>
              <a:spcBef>
                <a:spcPts val="0"/>
              </a:spcBef>
              <a:spcAft>
                <a:spcPts val="0"/>
              </a:spcAft>
              <a:buClrTx/>
              <a:buSzTx/>
              <a:buFontTx/>
              <a:buNone/>
              <a:tabLst/>
              <a:defRPr/>
            </a:pPr>
            <a:r>
              <a:rPr lang="de-DE" dirty="0">
                <a:solidFill>
                  <a:prstClr val="black"/>
                </a:solidFill>
                <a:latin typeface="Calibri"/>
              </a:rPr>
              <a:t>In einem solchen Moment?</a:t>
            </a:r>
            <a:endParaRPr kumimoji="0" lang="de-DE"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 </a:t>
            </a:r>
          </a:p>
        </p:txBody>
      </p:sp>
      <p:sp>
        <p:nvSpPr>
          <p:cNvPr id="16" name="Textfeld 15"/>
          <p:cNvSpPr txBox="1"/>
          <p:nvPr/>
        </p:nvSpPr>
        <p:spPr>
          <a:xfrm>
            <a:off x="2805959" y="3502749"/>
            <a:ext cx="190553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Wie stellt sich die Situation … dar?</a:t>
            </a:r>
          </a:p>
        </p:txBody>
      </p:sp>
      <p:sp>
        <p:nvSpPr>
          <p:cNvPr id="18" name="Textfeld 17"/>
          <p:cNvSpPr txBox="1"/>
          <p:nvPr/>
        </p:nvSpPr>
        <p:spPr>
          <a:xfrm>
            <a:off x="6841399" y="4941168"/>
            <a:ext cx="1619033" cy="9233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Was haben Sie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bisher versucht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        ...</a:t>
            </a:r>
          </a:p>
        </p:txBody>
      </p:sp>
      <p:sp>
        <p:nvSpPr>
          <p:cNvPr id="38" name="Ovale Legende 37"/>
          <p:cNvSpPr/>
          <p:nvPr/>
        </p:nvSpPr>
        <p:spPr>
          <a:xfrm>
            <a:off x="7809282" y="5805264"/>
            <a:ext cx="1146468" cy="747987"/>
          </a:xfrm>
          <a:prstGeom prst="wedgeEllipseCallout">
            <a:avLst>
              <a:gd name="adj1" fmla="val -53233"/>
              <a:gd name="adj2" fmla="val 86713"/>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a:ea typeface="+mn-ea"/>
                <a:cs typeface="+mn-cs"/>
              </a:rPr>
              <a:t>...</a:t>
            </a:r>
          </a:p>
        </p:txBody>
      </p:sp>
      <p:sp>
        <p:nvSpPr>
          <p:cNvPr id="20" name="Textfeld 19">
            <a:extLst>
              <a:ext uri="{FF2B5EF4-FFF2-40B4-BE49-F238E27FC236}">
                <a16:creationId xmlns:a16="http://schemas.microsoft.com/office/drawing/2014/main" id="{4C1CD7CB-FC62-CB63-5031-0C5412B5879C}"/>
              </a:ext>
            </a:extLst>
          </p:cNvPr>
          <p:cNvSpPr txBox="1"/>
          <p:nvPr/>
        </p:nvSpPr>
        <p:spPr>
          <a:xfrm>
            <a:off x="5940152" y="3635732"/>
            <a:ext cx="265816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Was </a:t>
            </a:r>
            <a:r>
              <a:rPr lang="de-DE" dirty="0">
                <a:solidFill>
                  <a:prstClr val="black"/>
                </a:solidFill>
                <a:latin typeface="Calibri"/>
              </a:rPr>
              <a:t>antworten Sie</a:t>
            </a:r>
            <a:r>
              <a:rPr kumimoji="0" lang="de-DE" b="0" i="0" u="none" strike="noStrike" kern="1200" cap="none" spc="0" normalizeH="0" baseline="0" noProof="0" dirty="0">
                <a:ln>
                  <a:noFill/>
                </a:ln>
                <a:solidFill>
                  <a:prstClr val="black"/>
                </a:solidFill>
                <a:effectLst/>
                <a:uLnTx/>
                <a:uFillTx/>
                <a:latin typeface="Calibri"/>
                <a:ea typeface="+mn-ea"/>
                <a:cs typeface="+mn-cs"/>
              </a:rPr>
              <a:t> dann?</a:t>
            </a:r>
          </a:p>
        </p:txBody>
      </p:sp>
    </p:spTree>
    <p:extLst>
      <p:ext uri="{BB962C8B-B14F-4D97-AF65-F5344CB8AC3E}">
        <p14:creationId xmlns:p14="http://schemas.microsoft.com/office/powerpoint/2010/main" val="376913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alpha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42930"/>
          </a:xfrm>
        </p:spPr>
        <p:txBody>
          <a:bodyPr>
            <a:normAutofit/>
          </a:bodyPr>
          <a:lstStyle/>
          <a:p>
            <a:r>
              <a:rPr lang="de-DE" sz="2800" dirty="0">
                <a:solidFill>
                  <a:srgbClr val="0000FF"/>
                </a:solidFill>
              </a:rPr>
              <a:t>Einzelne Beispiele zu Fragen eines Coaching-Prozesses</a:t>
            </a:r>
          </a:p>
        </p:txBody>
      </p:sp>
      <p:sp>
        <p:nvSpPr>
          <p:cNvPr id="4" name="Textfeld 3"/>
          <p:cNvSpPr txBox="1"/>
          <p:nvPr/>
        </p:nvSpPr>
        <p:spPr>
          <a:xfrm>
            <a:off x="457200" y="825264"/>
            <a:ext cx="8229600"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a:ln>
                  <a:noFill/>
                </a:ln>
                <a:solidFill>
                  <a:prstClr val="black"/>
                </a:solidFill>
                <a:effectLst/>
                <a:uLnTx/>
                <a:uFillTx/>
                <a:latin typeface="Calibri"/>
                <a:ea typeface="+mn-ea"/>
                <a:cs typeface="+mn-cs"/>
              </a:rPr>
              <a:t>R</a:t>
            </a:r>
            <a:r>
              <a:rPr kumimoji="0" lang="de-DE" sz="3200" b="0" i="0" u="none" strike="noStrike" kern="1200" cap="none" spc="0" normalizeH="0" baseline="0" noProof="0" dirty="0">
                <a:ln>
                  <a:noFill/>
                </a:ln>
                <a:solidFill>
                  <a:prstClr val="black"/>
                </a:solidFill>
                <a:effectLst/>
                <a:uLnTx/>
                <a:uFillTx/>
                <a:latin typeface="Calibri"/>
                <a:ea typeface="+mn-ea"/>
                <a:cs typeface="+mn-cs"/>
              </a:rPr>
              <a:t>eality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2400" b="0" i="0" u="none" strike="noStrike" kern="1200" cap="none" spc="0" normalizeH="0" baseline="0" noProof="0" dirty="0">
                <a:ln>
                  <a:noFill/>
                </a:ln>
                <a:solidFill>
                  <a:prstClr val="black"/>
                </a:solidFill>
                <a:effectLst/>
                <a:uLnTx/>
                <a:uFillTx/>
                <a:latin typeface="Calibri"/>
                <a:ea typeface="+mn-ea"/>
                <a:cs typeface="+mn-cs"/>
              </a:rPr>
              <a:t>Klärungsphase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srgbClr val="008000"/>
              </a:solidFill>
              <a:effectLst/>
              <a:uLnTx/>
              <a:uFillTx/>
              <a:latin typeface="Calibri"/>
              <a:ea typeface="+mn-ea"/>
              <a:cs typeface="+mn-cs"/>
            </a:endParaRPr>
          </a:p>
        </p:txBody>
      </p:sp>
      <p:sp>
        <p:nvSpPr>
          <p:cNvPr id="19" name="Abgerundetes Rechteck 18">
            <a:extLst>
              <a:ext uri="{FF2B5EF4-FFF2-40B4-BE49-F238E27FC236}">
                <a16:creationId xmlns:a16="http://schemas.microsoft.com/office/drawing/2014/main" id="{42179A33-90B5-8F33-3132-9B84E129DD78}"/>
              </a:ext>
            </a:extLst>
          </p:cNvPr>
          <p:cNvSpPr/>
          <p:nvPr/>
        </p:nvSpPr>
        <p:spPr>
          <a:xfrm>
            <a:off x="1187624" y="3501008"/>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20" name="Abgerundetes Rechteck 19">
            <a:extLst>
              <a:ext uri="{FF2B5EF4-FFF2-40B4-BE49-F238E27FC236}">
                <a16:creationId xmlns:a16="http://schemas.microsoft.com/office/drawing/2014/main" id="{8A72080C-AA3A-1BDD-8CC1-82CBC70E32E1}"/>
              </a:ext>
            </a:extLst>
          </p:cNvPr>
          <p:cNvSpPr/>
          <p:nvPr/>
        </p:nvSpPr>
        <p:spPr>
          <a:xfrm>
            <a:off x="3347864" y="2204864"/>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Abgerundetes Rechteck 4">
            <a:extLst>
              <a:ext uri="{FF2B5EF4-FFF2-40B4-BE49-F238E27FC236}">
                <a16:creationId xmlns:a16="http://schemas.microsoft.com/office/drawing/2014/main" id="{30B73D97-D582-DACB-7C18-020FF753C3F0}"/>
              </a:ext>
            </a:extLst>
          </p:cNvPr>
          <p:cNvSpPr/>
          <p:nvPr/>
        </p:nvSpPr>
        <p:spPr>
          <a:xfrm>
            <a:off x="3779912" y="3429000"/>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 name="Abgerundetes Rechteck 20">
            <a:extLst>
              <a:ext uri="{FF2B5EF4-FFF2-40B4-BE49-F238E27FC236}">
                <a16:creationId xmlns:a16="http://schemas.microsoft.com/office/drawing/2014/main" id="{C2D264D8-A365-C88A-9F08-C3D2DF837315}"/>
              </a:ext>
            </a:extLst>
          </p:cNvPr>
          <p:cNvSpPr/>
          <p:nvPr/>
        </p:nvSpPr>
        <p:spPr>
          <a:xfrm>
            <a:off x="835957" y="2168369"/>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5" name="Textfeld 14"/>
          <p:cNvSpPr txBox="1"/>
          <p:nvPr/>
        </p:nvSpPr>
        <p:spPr>
          <a:xfrm>
            <a:off x="979322" y="2276872"/>
            <a:ext cx="1957074"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solidFill>
                  <a:prstClr val="black"/>
                </a:solidFill>
                <a:latin typeface="Calibri"/>
              </a:rPr>
              <a:t>Das beginnt schon </a:t>
            </a:r>
          </a:p>
          <a:p>
            <a:pPr marL="0" marR="0" lvl="0" indent="0" algn="l" defTabSz="457200" rtl="0" eaLnBrk="1" fontAlgn="auto" latinLnBrk="0" hangingPunct="1">
              <a:lnSpc>
                <a:spcPct val="100000"/>
              </a:lnSpc>
              <a:spcBef>
                <a:spcPts val="0"/>
              </a:spcBef>
              <a:spcAft>
                <a:spcPts val="0"/>
              </a:spcAft>
              <a:buClrTx/>
              <a:buSzTx/>
              <a:buFontTx/>
              <a:buNone/>
              <a:tabLst/>
              <a:defRPr/>
            </a:pPr>
            <a:r>
              <a:rPr lang="de-DE" dirty="0">
                <a:solidFill>
                  <a:prstClr val="black"/>
                </a:solidFill>
                <a:latin typeface="Calibri"/>
              </a:rPr>
              <a:t>mit der Planung</a:t>
            </a:r>
            <a:endParaRPr kumimoji="0" lang="de-DE"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Textfeld 15"/>
          <p:cNvSpPr txBox="1"/>
          <p:nvPr/>
        </p:nvSpPr>
        <p:spPr>
          <a:xfrm>
            <a:off x="3563888" y="2348880"/>
            <a:ext cx="179567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solidFill>
                  <a:prstClr val="black"/>
                </a:solidFill>
                <a:latin typeface="Calibri"/>
              </a:rPr>
              <a:t>vor allem für den UB </a:t>
            </a:r>
            <a:endParaRPr kumimoji="0" lang="de-DE"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Textfeld 21">
            <a:extLst>
              <a:ext uri="{FF2B5EF4-FFF2-40B4-BE49-F238E27FC236}">
                <a16:creationId xmlns:a16="http://schemas.microsoft.com/office/drawing/2014/main" id="{83DDBD68-6721-D311-EF9C-C067CDF91F80}"/>
              </a:ext>
            </a:extLst>
          </p:cNvPr>
          <p:cNvSpPr txBox="1"/>
          <p:nvPr/>
        </p:nvSpPr>
        <p:spPr>
          <a:xfrm>
            <a:off x="1403648" y="3646765"/>
            <a:ext cx="179567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solidFill>
                  <a:prstClr val="black"/>
                </a:solidFill>
                <a:latin typeface="Calibri"/>
              </a:rPr>
              <a:t>Meine Mentorin sagt …</a:t>
            </a:r>
            <a:endParaRPr kumimoji="0" lang="de-DE"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feld 24">
            <a:extLst>
              <a:ext uri="{FF2B5EF4-FFF2-40B4-BE49-F238E27FC236}">
                <a16:creationId xmlns:a16="http://schemas.microsoft.com/office/drawing/2014/main" id="{1612B69D-8D55-F85D-DE91-56120268D69C}"/>
              </a:ext>
            </a:extLst>
          </p:cNvPr>
          <p:cNvSpPr txBox="1"/>
          <p:nvPr/>
        </p:nvSpPr>
        <p:spPr>
          <a:xfrm>
            <a:off x="4093096" y="3573016"/>
            <a:ext cx="179567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solidFill>
                  <a:prstClr val="black"/>
                </a:solidFill>
                <a:latin typeface="Calibri"/>
              </a:rPr>
              <a:t> </a:t>
            </a:r>
            <a:endParaRPr kumimoji="0" lang="de-DE" b="0" i="0" u="none" strike="noStrike" kern="1200" cap="none" spc="0" normalizeH="0" baseline="0" noProof="0" dirty="0">
              <a:ln>
                <a:noFill/>
              </a:ln>
              <a:solidFill>
                <a:prstClr val="black"/>
              </a:solidFill>
              <a:effectLst/>
              <a:uLnTx/>
              <a:uFillTx/>
              <a:latin typeface="Calibri"/>
              <a:ea typeface="+mn-ea"/>
              <a:cs typeface="+mn-cs"/>
            </a:endParaRPr>
          </a:p>
        </p:txBody>
      </p:sp>
      <p:sp>
        <p:nvSpPr>
          <p:cNvPr id="26" name="Abgerundetes Rechteck 25">
            <a:extLst>
              <a:ext uri="{FF2B5EF4-FFF2-40B4-BE49-F238E27FC236}">
                <a16:creationId xmlns:a16="http://schemas.microsoft.com/office/drawing/2014/main" id="{AD8ECA22-EA78-B72E-E0D4-3B7474467CCA}"/>
              </a:ext>
            </a:extLst>
          </p:cNvPr>
          <p:cNvSpPr/>
          <p:nvPr/>
        </p:nvSpPr>
        <p:spPr>
          <a:xfrm>
            <a:off x="4067944" y="5538936"/>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27" name="Abgerundetes Rechteck 26">
            <a:extLst>
              <a:ext uri="{FF2B5EF4-FFF2-40B4-BE49-F238E27FC236}">
                <a16:creationId xmlns:a16="http://schemas.microsoft.com/office/drawing/2014/main" id="{7DC24B59-A4C7-27E3-301A-8E3B78BBE8D1}"/>
              </a:ext>
            </a:extLst>
          </p:cNvPr>
          <p:cNvSpPr/>
          <p:nvPr/>
        </p:nvSpPr>
        <p:spPr>
          <a:xfrm>
            <a:off x="1492424" y="4818856"/>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24" name="Textfeld 23">
            <a:extLst>
              <a:ext uri="{FF2B5EF4-FFF2-40B4-BE49-F238E27FC236}">
                <a16:creationId xmlns:a16="http://schemas.microsoft.com/office/drawing/2014/main" id="{3EE5969F-38CF-E8EF-0735-9F928FA7A1CF}"/>
              </a:ext>
            </a:extLst>
          </p:cNvPr>
          <p:cNvSpPr txBox="1"/>
          <p:nvPr/>
        </p:nvSpPr>
        <p:spPr>
          <a:xfrm>
            <a:off x="4355976" y="5589240"/>
            <a:ext cx="1795673"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solidFill>
                  <a:prstClr val="black"/>
                </a:solidFill>
                <a:latin typeface="Calibri"/>
              </a:rPr>
              <a:t>Ich habe ihr Themenpläne vorgelegt … </a:t>
            </a:r>
            <a:endParaRPr kumimoji="0" lang="de-DE"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Textfeld 22">
            <a:extLst>
              <a:ext uri="{FF2B5EF4-FFF2-40B4-BE49-F238E27FC236}">
                <a16:creationId xmlns:a16="http://schemas.microsoft.com/office/drawing/2014/main" id="{C8D8190B-AA27-AA3D-88AA-F6CC31ADD1CA}"/>
              </a:ext>
            </a:extLst>
          </p:cNvPr>
          <p:cNvSpPr txBox="1"/>
          <p:nvPr/>
        </p:nvSpPr>
        <p:spPr>
          <a:xfrm>
            <a:off x="1640967" y="4869160"/>
            <a:ext cx="1994929"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solidFill>
                  <a:prstClr val="black"/>
                </a:solidFill>
                <a:latin typeface="Calibri"/>
              </a:rPr>
              <a:t>Ich sage ihr dann meine Ideen zum UB-Thema</a:t>
            </a:r>
            <a:endParaRPr kumimoji="0" lang="de-DE"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Abgerundetes Rechteck 5">
            <a:extLst>
              <a:ext uri="{FF2B5EF4-FFF2-40B4-BE49-F238E27FC236}">
                <a16:creationId xmlns:a16="http://schemas.microsoft.com/office/drawing/2014/main" id="{FD8DF9DD-DE82-619A-2843-D45282CC36DE}"/>
              </a:ext>
            </a:extLst>
          </p:cNvPr>
          <p:cNvSpPr/>
          <p:nvPr/>
        </p:nvSpPr>
        <p:spPr>
          <a:xfrm>
            <a:off x="5796136" y="4005064"/>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3" name="Abgerundetes Rechteck 2">
            <a:extLst>
              <a:ext uri="{FF2B5EF4-FFF2-40B4-BE49-F238E27FC236}">
                <a16:creationId xmlns:a16="http://schemas.microsoft.com/office/drawing/2014/main" id="{0E451437-7612-B634-5598-5A1D5C1B1654}"/>
              </a:ext>
            </a:extLst>
          </p:cNvPr>
          <p:cNvSpPr/>
          <p:nvPr/>
        </p:nvSpPr>
        <p:spPr>
          <a:xfrm>
            <a:off x="5796136" y="4098776"/>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7" name="Abgerundetes Rechteck 6">
            <a:extLst>
              <a:ext uri="{FF2B5EF4-FFF2-40B4-BE49-F238E27FC236}">
                <a16:creationId xmlns:a16="http://schemas.microsoft.com/office/drawing/2014/main" id="{3D300180-3594-D72B-A951-B9B50F6AF018}"/>
              </a:ext>
            </a:extLst>
          </p:cNvPr>
          <p:cNvSpPr/>
          <p:nvPr/>
        </p:nvSpPr>
        <p:spPr>
          <a:xfrm>
            <a:off x="6012160" y="4221088"/>
            <a:ext cx="2232248" cy="914400"/>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17" name="Textfeld 16">
            <a:extLst>
              <a:ext uri="{FF2B5EF4-FFF2-40B4-BE49-F238E27FC236}">
                <a16:creationId xmlns:a16="http://schemas.microsoft.com/office/drawing/2014/main" id="{5427B0E9-2089-54E5-38CE-73D7697D78F6}"/>
              </a:ext>
            </a:extLst>
          </p:cNvPr>
          <p:cNvSpPr txBox="1"/>
          <p:nvPr/>
        </p:nvSpPr>
        <p:spPr>
          <a:xfrm>
            <a:off x="3944219" y="3429000"/>
            <a:ext cx="1923925" cy="923330"/>
          </a:xfrm>
          <a:prstGeom prst="rect">
            <a:avLst/>
          </a:prstGeom>
          <a:noFill/>
        </p:spPr>
        <p:txBody>
          <a:bodyPr wrap="none" rtlCol="0">
            <a:spAutoFit/>
          </a:bodyPr>
          <a:lstStyle/>
          <a:p>
            <a:pPr lvl="0" defTabSz="457200">
              <a:defRPr/>
            </a:pPr>
            <a:r>
              <a:rPr lang="de-DE" dirty="0">
                <a:solidFill>
                  <a:prstClr val="black"/>
                </a:solidFill>
                <a:latin typeface="Calibri"/>
              </a:rPr>
              <a:t>... </a:t>
            </a:r>
            <a:r>
              <a:rPr lang="de-DE" dirty="0">
                <a:solidFill>
                  <a:prstClr val="black"/>
                </a:solidFill>
              </a:rPr>
              <a:t>ich soll dasselbe</a:t>
            </a:r>
          </a:p>
          <a:p>
            <a:pPr lvl="0" defTabSz="457200">
              <a:defRPr/>
            </a:pPr>
            <a:r>
              <a:rPr lang="de-DE" dirty="0">
                <a:solidFill>
                  <a:prstClr val="black"/>
                </a:solidFill>
              </a:rPr>
              <a:t> machen wie die </a:t>
            </a:r>
          </a:p>
          <a:p>
            <a:pPr lvl="0" defTabSz="457200">
              <a:defRPr/>
            </a:pPr>
            <a:r>
              <a:rPr lang="de-DE" dirty="0">
                <a:solidFill>
                  <a:prstClr val="black"/>
                </a:solidFill>
              </a:rPr>
              <a:t>anderen Klassen</a:t>
            </a:r>
            <a:endParaRPr lang="de-DE" dirty="0">
              <a:solidFill>
                <a:prstClr val="black"/>
              </a:solidFill>
              <a:latin typeface="Calibri"/>
            </a:endParaRPr>
          </a:p>
        </p:txBody>
      </p:sp>
    </p:spTree>
    <p:extLst>
      <p:ext uri="{BB962C8B-B14F-4D97-AF65-F5344CB8AC3E}">
        <p14:creationId xmlns:p14="http://schemas.microsoft.com/office/powerpoint/2010/main" val="290674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B312">
            <a:alpha val="80000"/>
          </a:srgb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42930"/>
          </a:xfrm>
        </p:spPr>
        <p:txBody>
          <a:bodyPr>
            <a:normAutofit/>
          </a:bodyPr>
          <a:lstStyle/>
          <a:p>
            <a:r>
              <a:rPr lang="de-DE" sz="2800" dirty="0">
                <a:solidFill>
                  <a:srgbClr val="0000FF"/>
                </a:solidFill>
              </a:rPr>
              <a:t>Einzelne Beispiele zu Fragen eines Coaching-Prozesses</a:t>
            </a:r>
          </a:p>
        </p:txBody>
      </p:sp>
      <p:sp>
        <p:nvSpPr>
          <p:cNvPr id="4" name="Textfeld 3"/>
          <p:cNvSpPr txBox="1"/>
          <p:nvPr/>
        </p:nvSpPr>
        <p:spPr>
          <a:xfrm>
            <a:off x="434916" y="869753"/>
            <a:ext cx="8229600"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de-DE" b="1" dirty="0">
              <a:solidFill>
                <a:prstClr val="black"/>
              </a:solidFill>
              <a:latin typeface="Calibr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a:ln>
                  <a:noFill/>
                </a:ln>
                <a:solidFill>
                  <a:srgbClr val="008000"/>
                </a:solidFill>
                <a:effectLst/>
                <a:uLnTx/>
                <a:uFillTx/>
                <a:latin typeface="Calibri"/>
                <a:ea typeface="+mn-ea"/>
                <a:cs typeface="+mn-cs"/>
              </a:rPr>
              <a:t>O</a:t>
            </a:r>
            <a:r>
              <a:rPr kumimoji="0" lang="de-DE" sz="3600" b="0" i="0" u="none" strike="noStrike" kern="1200" cap="none" spc="0" normalizeH="0" baseline="0" noProof="0" dirty="0">
                <a:ln>
                  <a:noFill/>
                </a:ln>
                <a:solidFill>
                  <a:srgbClr val="008000"/>
                </a:solidFill>
                <a:effectLst/>
                <a:uLnTx/>
                <a:uFillTx/>
                <a:latin typeface="Calibri"/>
                <a:ea typeface="+mn-ea"/>
                <a:cs typeface="+mn-cs"/>
              </a:rPr>
              <a:t>ptions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2400" b="0" i="0" u="none" strike="noStrike" kern="1200" cap="none" spc="0" normalizeH="0" baseline="0" noProof="0" dirty="0">
                <a:ln>
                  <a:noFill/>
                </a:ln>
                <a:solidFill>
                  <a:srgbClr val="008000"/>
                </a:solidFill>
                <a:effectLst/>
                <a:uLnTx/>
                <a:uFillTx/>
                <a:latin typeface="Calibri"/>
                <a:ea typeface="+mn-ea"/>
                <a:cs typeface="+mn-cs"/>
              </a:rPr>
              <a:t>Lösungsphase – Lösungsmöglichkeiten und eigene Ressourcen erkennen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vale Legende 18"/>
          <p:cNvSpPr/>
          <p:nvPr/>
        </p:nvSpPr>
        <p:spPr>
          <a:xfrm>
            <a:off x="393613" y="2477501"/>
            <a:ext cx="3123802" cy="1224136"/>
          </a:xfrm>
          <a:prstGeom prst="wedgeEllipseCallout">
            <a:avLst>
              <a:gd name="adj1" fmla="val -43523"/>
              <a:gd name="adj2" fmla="val 80296"/>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21" name="Ovale Legende 20"/>
          <p:cNvSpPr/>
          <p:nvPr/>
        </p:nvSpPr>
        <p:spPr>
          <a:xfrm>
            <a:off x="4086978" y="4907107"/>
            <a:ext cx="2660261" cy="1081140"/>
          </a:xfrm>
          <a:prstGeom prst="wedgeEllipseCallout">
            <a:avLst>
              <a:gd name="adj1" fmla="val -41760"/>
              <a:gd name="adj2" fmla="val 76696"/>
            </a:avLst>
          </a:prstGeom>
          <a:solidFill>
            <a:srgbClr val="D7E4BD"/>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Textfeld 21"/>
          <p:cNvSpPr txBox="1"/>
          <p:nvPr/>
        </p:nvSpPr>
        <p:spPr>
          <a:xfrm>
            <a:off x="930297" y="2645311"/>
            <a:ext cx="2587118" cy="9233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Welche Ideen ergeben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sich aus den Punkten der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Klärungsphase?</a:t>
            </a:r>
          </a:p>
        </p:txBody>
      </p:sp>
      <p:sp>
        <p:nvSpPr>
          <p:cNvPr id="25" name="Ovale Legende 24"/>
          <p:cNvSpPr/>
          <p:nvPr/>
        </p:nvSpPr>
        <p:spPr>
          <a:xfrm>
            <a:off x="2648815" y="3503770"/>
            <a:ext cx="3801801" cy="1081641"/>
          </a:xfrm>
          <a:prstGeom prst="wedgeEllipseCallout">
            <a:avLst>
              <a:gd name="adj1" fmla="val -41760"/>
              <a:gd name="adj2" fmla="val 76696"/>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feld 23"/>
          <p:cNvSpPr txBox="1"/>
          <p:nvPr/>
        </p:nvSpPr>
        <p:spPr>
          <a:xfrm>
            <a:off x="2959228" y="3750331"/>
            <a:ext cx="322554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Was müsste passieren, damit Sie einen Schritt weiter kommen?</a:t>
            </a:r>
          </a:p>
        </p:txBody>
      </p:sp>
      <p:sp>
        <p:nvSpPr>
          <p:cNvPr id="26" name="Textfeld 25"/>
          <p:cNvSpPr txBox="1"/>
          <p:nvPr/>
        </p:nvSpPr>
        <p:spPr>
          <a:xfrm>
            <a:off x="4443154" y="5149882"/>
            <a:ext cx="2660261"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Welche Fähigkeiten  besitzen Sie schon?</a:t>
            </a:r>
          </a:p>
        </p:txBody>
      </p:sp>
      <p:sp>
        <p:nvSpPr>
          <p:cNvPr id="37" name="Ovale Legende 36"/>
          <p:cNvSpPr/>
          <p:nvPr/>
        </p:nvSpPr>
        <p:spPr>
          <a:xfrm>
            <a:off x="7236296" y="5868379"/>
            <a:ext cx="905333" cy="575131"/>
          </a:xfrm>
          <a:prstGeom prst="wedgeEllipseCallout">
            <a:avLst>
              <a:gd name="adj1" fmla="val -53233"/>
              <a:gd name="adj2" fmla="val 86713"/>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a:ea typeface="+mn-ea"/>
                <a:cs typeface="+mn-cs"/>
              </a:rPr>
              <a:t>...</a:t>
            </a:r>
          </a:p>
        </p:txBody>
      </p:sp>
    </p:spTree>
    <p:extLst>
      <p:ext uri="{BB962C8B-B14F-4D97-AF65-F5344CB8AC3E}">
        <p14:creationId xmlns:p14="http://schemas.microsoft.com/office/powerpoint/2010/main" val="4012978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B312">
            <a:alpha val="80000"/>
          </a:srgb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42930"/>
          </a:xfrm>
        </p:spPr>
        <p:txBody>
          <a:bodyPr>
            <a:normAutofit/>
          </a:bodyPr>
          <a:lstStyle/>
          <a:p>
            <a:r>
              <a:rPr lang="de-DE" sz="2800" dirty="0">
                <a:solidFill>
                  <a:srgbClr val="0000FF"/>
                </a:solidFill>
              </a:rPr>
              <a:t>Einzelne Beispiele zu Fragen eines Coaching-Prozesses</a:t>
            </a:r>
          </a:p>
        </p:txBody>
      </p:sp>
      <p:sp>
        <p:nvSpPr>
          <p:cNvPr id="4" name="Textfeld 3"/>
          <p:cNvSpPr txBox="1"/>
          <p:nvPr/>
        </p:nvSpPr>
        <p:spPr>
          <a:xfrm>
            <a:off x="434916" y="869753"/>
            <a:ext cx="8338519" cy="123110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err="1">
                <a:ln>
                  <a:noFill/>
                </a:ln>
                <a:solidFill>
                  <a:prstClr val="white"/>
                </a:solidFill>
                <a:effectLst/>
                <a:uLnTx/>
                <a:uFillTx/>
                <a:latin typeface="Calibri"/>
                <a:ea typeface="+mn-ea"/>
                <a:cs typeface="+mn-cs"/>
              </a:rPr>
              <a:t>W</a:t>
            </a:r>
            <a:r>
              <a:rPr kumimoji="0" lang="de-DE" sz="3200" b="0" i="0" u="none" strike="noStrike" kern="1200" cap="none" spc="0" normalizeH="0" baseline="0" noProof="0" dirty="0" err="1">
                <a:ln>
                  <a:noFill/>
                </a:ln>
                <a:solidFill>
                  <a:prstClr val="white"/>
                </a:solidFill>
                <a:effectLst/>
                <a:uLnTx/>
                <a:uFillTx/>
                <a:latin typeface="Calibri"/>
                <a:ea typeface="+mn-ea"/>
                <a:cs typeface="+mn-cs"/>
              </a:rPr>
              <a:t>hat</a:t>
            </a:r>
            <a:r>
              <a:rPr kumimoji="0" lang="de-DE" sz="3200" b="0" i="0" u="none" strike="noStrike" kern="1200" cap="none" spc="0" normalizeH="0" baseline="0" noProof="0" dirty="0">
                <a:ln>
                  <a:noFill/>
                </a:ln>
                <a:solidFill>
                  <a:prstClr val="white"/>
                </a:solidFill>
                <a:effectLst/>
                <a:uLnTx/>
                <a:uFillTx/>
                <a:latin typeface="Calibri"/>
                <a:ea typeface="+mn-ea"/>
                <a:cs typeface="+mn-cs"/>
              </a:rPr>
              <a:t> </a:t>
            </a:r>
            <a:r>
              <a:rPr kumimoji="0" lang="de-DE" sz="3200" b="0" i="0" u="none" strike="noStrike" kern="1200" cap="none" spc="0" normalizeH="0" baseline="0" noProof="0" dirty="0" err="1">
                <a:ln>
                  <a:noFill/>
                </a:ln>
                <a:solidFill>
                  <a:prstClr val="white"/>
                </a:solidFill>
                <a:effectLst/>
                <a:uLnTx/>
                <a:uFillTx/>
                <a:latin typeface="Calibri"/>
                <a:ea typeface="+mn-ea"/>
                <a:cs typeface="+mn-cs"/>
              </a:rPr>
              <a:t>next</a:t>
            </a:r>
            <a:r>
              <a:rPr kumimoji="0" lang="de-DE" sz="3200" b="0" i="0" u="none" strike="noStrike" kern="1200" cap="none" spc="0" normalizeH="0" baseline="0" noProof="0" dirty="0">
                <a:ln>
                  <a:noFill/>
                </a:ln>
                <a:solidFill>
                  <a:prstClr val="white"/>
                </a:solidFill>
                <a:effectLst/>
                <a:uLnTx/>
                <a:uFillTx/>
                <a:latin typeface="Calibri"/>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2400" b="0" i="0" u="none" strike="noStrike" kern="1200" cap="none" spc="0" normalizeH="0" baseline="0" noProof="0" dirty="0">
                <a:ln>
                  <a:noFill/>
                </a:ln>
                <a:solidFill>
                  <a:prstClr val="white"/>
                </a:solidFill>
                <a:effectLst/>
                <a:uLnTx/>
                <a:uFillTx/>
                <a:latin typeface="Calibri"/>
                <a:ea typeface="+mn-ea"/>
                <a:cs typeface="+mn-cs"/>
              </a:rPr>
              <a:t>Abschlussphase – nächste Schritte planen</a:t>
            </a:r>
          </a:p>
        </p:txBody>
      </p:sp>
      <p:sp>
        <p:nvSpPr>
          <p:cNvPr id="27" name="Ovale Legende 26"/>
          <p:cNvSpPr/>
          <p:nvPr/>
        </p:nvSpPr>
        <p:spPr>
          <a:xfrm>
            <a:off x="755576" y="2204864"/>
            <a:ext cx="1944216" cy="1008112"/>
          </a:xfrm>
          <a:prstGeom prst="wedgeEllipseCallout">
            <a:avLst>
              <a:gd name="adj1" fmla="val -41760"/>
              <a:gd name="adj2" fmla="val 76696"/>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28" name="Ovale Legende 27"/>
          <p:cNvSpPr/>
          <p:nvPr/>
        </p:nvSpPr>
        <p:spPr>
          <a:xfrm>
            <a:off x="2267744" y="3067220"/>
            <a:ext cx="2304256" cy="1297884"/>
          </a:xfrm>
          <a:prstGeom prst="wedgeEllipseCallout">
            <a:avLst>
              <a:gd name="adj1" fmla="val -41760"/>
              <a:gd name="adj2" fmla="val 76696"/>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29" name="Ovale Legende 28"/>
          <p:cNvSpPr/>
          <p:nvPr/>
        </p:nvSpPr>
        <p:spPr>
          <a:xfrm>
            <a:off x="3995936" y="4293683"/>
            <a:ext cx="3672408" cy="1080697"/>
          </a:xfrm>
          <a:prstGeom prst="wedgeEllipseCallout">
            <a:avLst>
              <a:gd name="adj1" fmla="val -41760"/>
              <a:gd name="adj2" fmla="val 76696"/>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b="0" i="0" u="none" strike="noStrike" kern="1200" cap="none" spc="0" normalizeH="0" baseline="0" noProof="0">
              <a:ln>
                <a:noFill/>
              </a:ln>
              <a:solidFill>
                <a:prstClr val="white"/>
              </a:solidFill>
              <a:effectLst/>
              <a:uLnTx/>
              <a:uFillTx/>
              <a:latin typeface="Calibri"/>
              <a:ea typeface="+mn-ea"/>
              <a:cs typeface="+mn-cs"/>
            </a:endParaRPr>
          </a:p>
        </p:txBody>
      </p:sp>
      <p:sp>
        <p:nvSpPr>
          <p:cNvPr id="30" name="Textfeld 29"/>
          <p:cNvSpPr txBox="1"/>
          <p:nvPr/>
        </p:nvSpPr>
        <p:spPr>
          <a:xfrm>
            <a:off x="1045021" y="2420888"/>
            <a:ext cx="147187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Wie wird 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weitergehen?</a:t>
            </a:r>
          </a:p>
        </p:txBody>
      </p:sp>
      <p:sp>
        <p:nvSpPr>
          <p:cNvPr id="31" name="Textfeld 30"/>
          <p:cNvSpPr txBox="1"/>
          <p:nvPr/>
        </p:nvSpPr>
        <p:spPr>
          <a:xfrm>
            <a:off x="2516899" y="3430164"/>
            <a:ext cx="1917897"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Was sind Ihre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nächsten Schritte?</a:t>
            </a:r>
          </a:p>
        </p:txBody>
      </p:sp>
      <p:sp>
        <p:nvSpPr>
          <p:cNvPr id="32" name="Textfeld 31"/>
          <p:cNvSpPr txBox="1"/>
          <p:nvPr/>
        </p:nvSpPr>
        <p:spPr>
          <a:xfrm>
            <a:off x="4355976" y="4581129"/>
            <a:ext cx="3159198"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Mit Blick aufs Ziel </a:t>
            </a:r>
            <a:r>
              <a:rPr kumimoji="0" lang="mr-IN" b="0" i="0" u="none" strike="noStrike" kern="1200" cap="none" spc="0" normalizeH="0" baseline="0" noProof="0" dirty="0">
                <a:ln>
                  <a:noFill/>
                </a:ln>
                <a:solidFill>
                  <a:prstClr val="black"/>
                </a:solidFill>
                <a:effectLst/>
                <a:uLnTx/>
                <a:uFillTx/>
                <a:latin typeface="Calibri"/>
                <a:ea typeface="+mn-ea"/>
                <a:cs typeface="Mangal" panose="02040503050203030202" pitchFamily="18" charset="0"/>
              </a:rPr>
              <a:t>–</a:t>
            </a:r>
            <a:r>
              <a:rPr kumimoji="0" lang="de-DE" b="0" i="0" u="none" strike="noStrike" kern="1200" cap="none" spc="0" normalizeH="0" baseline="0" noProof="0" dirty="0">
                <a:ln>
                  <a:noFill/>
                </a:ln>
                <a:solidFill>
                  <a:prstClr val="black"/>
                </a:solidFill>
                <a:effectLst/>
                <a:uLnTx/>
                <a:uFillTx/>
                <a:latin typeface="Calibri"/>
                <a:ea typeface="+mn-ea"/>
                <a:cs typeface="+mn-cs"/>
              </a:rPr>
              <a:t> wie geht 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Ihnen mit Ihren Lösungen?</a:t>
            </a:r>
          </a:p>
        </p:txBody>
      </p:sp>
      <p:sp>
        <p:nvSpPr>
          <p:cNvPr id="36" name="Ovale Legende 35"/>
          <p:cNvSpPr/>
          <p:nvPr/>
        </p:nvSpPr>
        <p:spPr>
          <a:xfrm>
            <a:off x="7308304" y="5696825"/>
            <a:ext cx="905333" cy="575131"/>
          </a:xfrm>
          <a:prstGeom prst="wedgeEllipseCallout">
            <a:avLst>
              <a:gd name="adj1" fmla="val -53233"/>
              <a:gd name="adj2" fmla="val 86713"/>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a:ea typeface="+mn-ea"/>
                <a:cs typeface="+mn-cs"/>
              </a:rPr>
              <a:t>...</a:t>
            </a:r>
          </a:p>
        </p:txBody>
      </p:sp>
    </p:spTree>
    <p:extLst>
      <p:ext uri="{BB962C8B-B14F-4D97-AF65-F5344CB8AC3E}">
        <p14:creationId xmlns:p14="http://schemas.microsoft.com/office/powerpoint/2010/main" val="330802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alpha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C816F3-7841-3887-CC46-DC9242210297}"/>
              </a:ext>
            </a:extLst>
          </p:cNvPr>
          <p:cNvSpPr>
            <a:spLocks noGrp="1"/>
          </p:cNvSpPr>
          <p:nvPr>
            <p:ph type="title"/>
          </p:nvPr>
        </p:nvSpPr>
        <p:spPr>
          <a:xfrm>
            <a:off x="457200" y="274638"/>
            <a:ext cx="8229600" cy="778098"/>
          </a:xfrm>
        </p:spPr>
        <p:txBody>
          <a:bodyPr>
            <a:normAutofit fontScale="90000"/>
          </a:bodyPr>
          <a:lstStyle/>
          <a:p>
            <a:r>
              <a:rPr lang="de-DE" sz="3100" dirty="0">
                <a:solidFill>
                  <a:srgbClr val="0000FF"/>
                </a:solidFill>
              </a:rPr>
              <a:t>Rückmeldung</a:t>
            </a:r>
            <a:r>
              <a:rPr lang="de-DE" sz="2800" dirty="0">
                <a:solidFill>
                  <a:srgbClr val="0000FF"/>
                </a:solidFill>
              </a:rPr>
              <a:t> zum Coaching-Angebot</a:t>
            </a:r>
            <a:br>
              <a:rPr lang="de-DE" sz="2800" dirty="0">
                <a:solidFill>
                  <a:srgbClr val="0000FF"/>
                </a:solidFill>
              </a:rPr>
            </a:br>
            <a:endParaRPr lang="de-DE" sz="2800" dirty="0"/>
          </a:p>
        </p:txBody>
      </p:sp>
      <p:sp>
        <p:nvSpPr>
          <p:cNvPr id="3" name="Inhaltsplatzhalter 2">
            <a:extLst>
              <a:ext uri="{FF2B5EF4-FFF2-40B4-BE49-F238E27FC236}">
                <a16:creationId xmlns:a16="http://schemas.microsoft.com/office/drawing/2014/main" id="{9265EEE5-93F3-24C9-8A2F-F3EA5382F56B}"/>
              </a:ext>
            </a:extLst>
          </p:cNvPr>
          <p:cNvSpPr>
            <a:spLocks noGrp="1"/>
          </p:cNvSpPr>
          <p:nvPr>
            <p:ph idx="1"/>
          </p:nvPr>
        </p:nvSpPr>
        <p:spPr>
          <a:xfrm>
            <a:off x="457200" y="836712"/>
            <a:ext cx="8229600" cy="5145435"/>
          </a:xfrm>
        </p:spPr>
        <p:txBody>
          <a:bodyPr>
            <a:normAutofit fontScale="92500" lnSpcReduction="10000"/>
          </a:bodyPr>
          <a:lstStyle/>
          <a:p>
            <a:pPr marL="0" indent="0">
              <a:buNone/>
            </a:pPr>
            <a:endParaRPr lang="de-DE" sz="2400" dirty="0">
              <a:solidFill>
                <a:schemeClr val="accent4">
                  <a:lumMod val="75000"/>
                </a:schemeClr>
              </a:solidFill>
            </a:endParaRPr>
          </a:p>
          <a:p>
            <a:pPr marL="0" indent="0">
              <a:buNone/>
            </a:pPr>
            <a:endParaRPr lang="de-DE" sz="2400" dirty="0">
              <a:solidFill>
                <a:schemeClr val="accent4">
                  <a:lumMod val="75000"/>
                </a:schemeClr>
              </a:solidFill>
            </a:endParaRPr>
          </a:p>
          <a:p>
            <a:r>
              <a:rPr lang="de-DE" sz="2200" dirty="0">
                <a:solidFill>
                  <a:schemeClr val="accent4">
                    <a:lumMod val="75000"/>
                  </a:schemeClr>
                </a:solidFill>
                <a:latin typeface="Chalkduster" panose="03050602040202020205" pitchFamily="66" charset="77"/>
              </a:rPr>
              <a:t>„Das Coaching-Angebot hat mich darin unterstützt 	mein Problem zu verbalisieren und zu reflektieren 	und daraus mögliche Lösungswege entwickeln 	zu können. </a:t>
            </a:r>
          </a:p>
          <a:p>
            <a:pPr marL="0" indent="0">
              <a:buNone/>
            </a:pPr>
            <a:r>
              <a:rPr lang="de-DE" sz="2200" dirty="0">
                <a:solidFill>
                  <a:schemeClr val="accent4">
                    <a:lumMod val="75000"/>
                  </a:schemeClr>
                </a:solidFill>
                <a:latin typeface="Chalkduster" panose="03050602040202020205" pitchFamily="66" charset="77"/>
              </a:rPr>
              <a:t>	Ich habe mich gehört und ernst genommen 	gefühlt. Es war 	für mich sehr hilfreich und 	entlastend aus einer 	unübersichtlichen 	Problemlage den zentralen 	Veränderungswunsch 	herauszufiltern.</a:t>
            </a:r>
          </a:p>
          <a:p>
            <a:pPr marL="0" indent="0">
              <a:buNone/>
            </a:pPr>
            <a:r>
              <a:rPr lang="de-DE" sz="2200" dirty="0">
                <a:solidFill>
                  <a:schemeClr val="accent4">
                    <a:lumMod val="75000"/>
                  </a:schemeClr>
                </a:solidFill>
                <a:latin typeface="Chalkduster" panose="03050602040202020205" pitchFamily="66" charset="77"/>
              </a:rPr>
              <a:t>	Anschließend ein konkretes Ziel zu 	formulieren, 	aus dem sich konkrete Handlungsschritte ableiten 	lassen. </a:t>
            </a:r>
          </a:p>
          <a:p>
            <a:pPr marL="0" indent="0">
              <a:buNone/>
            </a:pPr>
            <a:r>
              <a:rPr lang="de-DE" sz="2200" dirty="0">
                <a:solidFill>
                  <a:schemeClr val="accent4">
                    <a:lumMod val="75000"/>
                  </a:schemeClr>
                </a:solidFill>
                <a:latin typeface="Chalkduster" panose="03050602040202020205" pitchFamily="66" charset="77"/>
              </a:rPr>
              <a:t>	Ich habe das Coaching als Hilfe zur Selbsthilfe 	wahrgenommen.“ </a:t>
            </a:r>
          </a:p>
          <a:p>
            <a:endParaRPr lang="de-DE" sz="2000" dirty="0">
              <a:solidFill>
                <a:schemeClr val="accent4">
                  <a:lumMod val="75000"/>
                </a:schemeClr>
              </a:solidFill>
            </a:endParaRPr>
          </a:p>
          <a:p>
            <a:endParaRPr lang="de-DE" sz="2000" dirty="0">
              <a:solidFill>
                <a:schemeClr val="accent4">
                  <a:lumMod val="75000"/>
                </a:schemeClr>
              </a:solidFill>
            </a:endParaRPr>
          </a:p>
        </p:txBody>
      </p:sp>
    </p:spTree>
    <p:extLst>
      <p:ext uri="{BB962C8B-B14F-4D97-AF65-F5344CB8AC3E}">
        <p14:creationId xmlns:p14="http://schemas.microsoft.com/office/powerpoint/2010/main" val="149008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alpha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C816F3-7841-3887-CC46-DC9242210297}"/>
              </a:ext>
            </a:extLst>
          </p:cNvPr>
          <p:cNvSpPr>
            <a:spLocks noGrp="1"/>
          </p:cNvSpPr>
          <p:nvPr>
            <p:ph type="title"/>
          </p:nvPr>
        </p:nvSpPr>
        <p:spPr>
          <a:xfrm>
            <a:off x="457200" y="274638"/>
            <a:ext cx="8229600" cy="778098"/>
          </a:xfrm>
        </p:spPr>
        <p:txBody>
          <a:bodyPr>
            <a:normAutofit fontScale="90000"/>
          </a:bodyPr>
          <a:lstStyle/>
          <a:p>
            <a:r>
              <a:rPr lang="de-DE" sz="3100" dirty="0">
                <a:solidFill>
                  <a:srgbClr val="0000FF"/>
                </a:solidFill>
              </a:rPr>
              <a:t>Rückmeldung</a:t>
            </a:r>
            <a:r>
              <a:rPr lang="de-DE" sz="2800" dirty="0">
                <a:solidFill>
                  <a:srgbClr val="0000FF"/>
                </a:solidFill>
              </a:rPr>
              <a:t> zum Coaching-Angebot</a:t>
            </a:r>
            <a:br>
              <a:rPr lang="de-DE" sz="2800" dirty="0">
                <a:solidFill>
                  <a:srgbClr val="0000FF"/>
                </a:solidFill>
              </a:rPr>
            </a:br>
            <a:endParaRPr lang="de-DE" sz="2800" dirty="0"/>
          </a:p>
        </p:txBody>
      </p:sp>
      <p:sp>
        <p:nvSpPr>
          <p:cNvPr id="3" name="Inhaltsplatzhalter 2">
            <a:extLst>
              <a:ext uri="{FF2B5EF4-FFF2-40B4-BE49-F238E27FC236}">
                <a16:creationId xmlns:a16="http://schemas.microsoft.com/office/drawing/2014/main" id="{9265EEE5-93F3-24C9-8A2F-F3EA5382F56B}"/>
              </a:ext>
            </a:extLst>
          </p:cNvPr>
          <p:cNvSpPr>
            <a:spLocks noGrp="1"/>
          </p:cNvSpPr>
          <p:nvPr>
            <p:ph idx="1"/>
          </p:nvPr>
        </p:nvSpPr>
        <p:spPr>
          <a:xfrm>
            <a:off x="457200" y="1091877"/>
            <a:ext cx="8229600" cy="5145435"/>
          </a:xfrm>
        </p:spPr>
        <p:txBody>
          <a:bodyPr>
            <a:normAutofit/>
          </a:bodyPr>
          <a:lstStyle/>
          <a:p>
            <a:pPr marL="0" indent="0">
              <a:buNone/>
            </a:pPr>
            <a:endParaRPr lang="de-DE" sz="2400" dirty="0">
              <a:solidFill>
                <a:schemeClr val="accent4">
                  <a:lumMod val="75000"/>
                </a:schemeClr>
              </a:solidFill>
            </a:endParaRPr>
          </a:p>
          <a:p>
            <a:r>
              <a:rPr lang="de-DE" sz="2000" dirty="0">
                <a:solidFill>
                  <a:schemeClr val="accent4">
                    <a:lumMod val="75000"/>
                  </a:schemeClr>
                </a:solidFill>
                <a:latin typeface="Chalkduster" panose="03050602040202020205" pitchFamily="66" charset="77"/>
              </a:rPr>
              <a:t>„Mir wurde auf Augenhöhe begegnet und all 	meine Probleme wurden ernst genommen</a:t>
            </a:r>
          </a:p>
          <a:p>
            <a:pPr marL="0" indent="0">
              <a:buNone/>
            </a:pPr>
            <a:r>
              <a:rPr lang="de-DE" sz="2000" dirty="0">
                <a:solidFill>
                  <a:schemeClr val="accent4">
                    <a:lumMod val="75000"/>
                  </a:schemeClr>
                </a:solidFill>
                <a:latin typeface="Chalkduster" panose="03050602040202020205" pitchFamily="66" charset="77"/>
              </a:rPr>
              <a:t>	Ich konnte meine Gedanken frei äußern, ohne 	verurteilt zu werden</a:t>
            </a:r>
          </a:p>
          <a:p>
            <a:pPr marL="0" indent="0">
              <a:buNone/>
            </a:pPr>
            <a:r>
              <a:rPr lang="de-DE" sz="2000" dirty="0">
                <a:solidFill>
                  <a:schemeClr val="accent4">
                    <a:lumMod val="75000"/>
                  </a:schemeClr>
                </a:solidFill>
                <a:latin typeface="Chalkduster" panose="03050602040202020205" pitchFamily="66" charset="77"/>
              </a:rPr>
              <a:t>	Das Gespräch hat mich auf Gedanken gebracht, auf 	die ich alleine nicht gekommen wäre. Natürlich 	löst das Coachingangebot die eigenen Probleme 	nicht, aber wir haben gemeinsam Strategien 	erarbeitet, um mit den Herausforderungen 	umzugehen. </a:t>
            </a:r>
          </a:p>
          <a:p>
            <a:pPr marL="0" indent="0">
              <a:buNone/>
            </a:pPr>
            <a:r>
              <a:rPr lang="de-DE" sz="2000" dirty="0">
                <a:solidFill>
                  <a:schemeClr val="accent4">
                    <a:lumMod val="75000"/>
                  </a:schemeClr>
                </a:solidFill>
                <a:latin typeface="Chalkduster" panose="03050602040202020205" pitchFamily="66" charset="77"/>
              </a:rPr>
              <a:t>	Ich empfehle das Coachingangebot weiter und 	glaube, dass es allen helfen kann den eigenen 	Ausbildungsprozess reflexiv zu begleiten.“ </a:t>
            </a:r>
          </a:p>
          <a:p>
            <a:endParaRPr lang="de-DE" sz="2000" dirty="0">
              <a:solidFill>
                <a:schemeClr val="accent4">
                  <a:lumMod val="75000"/>
                </a:schemeClr>
              </a:solidFill>
              <a:latin typeface="Chalkduster" panose="03050602040202020205" pitchFamily="66" charset="77"/>
            </a:endParaRPr>
          </a:p>
          <a:p>
            <a:endParaRPr lang="de-DE" sz="2000" dirty="0">
              <a:solidFill>
                <a:schemeClr val="accent4">
                  <a:lumMod val="75000"/>
                </a:schemeClr>
              </a:solidFill>
            </a:endParaRPr>
          </a:p>
        </p:txBody>
      </p:sp>
    </p:spTree>
    <p:extLst>
      <p:ext uri="{BB962C8B-B14F-4D97-AF65-F5344CB8AC3E}">
        <p14:creationId xmlns:p14="http://schemas.microsoft.com/office/powerpoint/2010/main" val="162528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B312"/>
        </a:solidFill>
        <a:effectLst/>
      </p:bgPr>
    </p:bg>
    <p:spTree>
      <p:nvGrpSpPr>
        <p:cNvPr id="1" name=""/>
        <p:cNvGrpSpPr/>
        <p:nvPr/>
      </p:nvGrpSpPr>
      <p:grpSpPr>
        <a:xfrm>
          <a:off x="0" y="0"/>
          <a:ext cx="0" cy="0"/>
          <a:chOff x="0" y="0"/>
          <a:chExt cx="0" cy="0"/>
        </a:xfrm>
      </p:grpSpPr>
      <p:sp>
        <p:nvSpPr>
          <p:cNvPr id="2" name="Textfeld 1"/>
          <p:cNvSpPr txBox="1"/>
          <p:nvPr/>
        </p:nvSpPr>
        <p:spPr>
          <a:xfrm>
            <a:off x="1475656" y="289679"/>
            <a:ext cx="6372200" cy="6524863"/>
          </a:xfrm>
          <a:prstGeom prst="rect">
            <a:avLst/>
          </a:prstGeom>
          <a:noFill/>
        </p:spPr>
        <p:txBody>
          <a:bodyPr wrap="square" rtlCol="0">
            <a:spAutoFit/>
          </a:bodyPr>
          <a:lstStyle/>
          <a:p>
            <a:r>
              <a:rPr lang="de-DE" dirty="0"/>
              <a:t>Termine gerne nach Vereinbarung!</a:t>
            </a:r>
          </a:p>
          <a:p>
            <a:endParaRPr lang="de-DE" sz="800" dirty="0"/>
          </a:p>
          <a:p>
            <a:r>
              <a:rPr lang="de-DE" sz="1600" b="1" dirty="0">
                <a:solidFill>
                  <a:srgbClr val="000000"/>
                </a:solidFill>
              </a:rPr>
              <a:t>Christiane Dettmar			</a:t>
            </a:r>
          </a:p>
          <a:p>
            <a:r>
              <a:rPr lang="de-DE" sz="1600" dirty="0" err="1">
                <a:solidFill>
                  <a:srgbClr val="000000"/>
                </a:solidFill>
              </a:rPr>
              <a:t>Christiane.Dettmar@schule.hessen.de</a:t>
            </a:r>
            <a:r>
              <a:rPr lang="de-DE" sz="1600" dirty="0">
                <a:solidFill>
                  <a:srgbClr val="000000"/>
                </a:solidFill>
              </a:rPr>
              <a:t>	</a:t>
            </a:r>
          </a:p>
          <a:p>
            <a:r>
              <a:rPr lang="de-DE" sz="1600" dirty="0">
                <a:solidFill>
                  <a:srgbClr val="000000"/>
                </a:solidFill>
              </a:rPr>
              <a:t>0176 21800514</a:t>
            </a:r>
            <a:r>
              <a:rPr lang="de-DE" sz="1800" dirty="0">
                <a:solidFill>
                  <a:srgbClr val="000000"/>
                </a:solidFill>
              </a:rPr>
              <a:t>			</a:t>
            </a:r>
          </a:p>
          <a:p>
            <a:endParaRPr lang="de-DE" sz="800" dirty="0">
              <a:solidFill>
                <a:srgbClr val="000000"/>
              </a:solidFill>
            </a:endParaRPr>
          </a:p>
          <a:p>
            <a:r>
              <a:rPr lang="de-DE" sz="1600" b="1" dirty="0" err="1"/>
              <a:t>Sike</a:t>
            </a:r>
            <a:r>
              <a:rPr lang="de-DE" sz="1600" b="1" dirty="0"/>
              <a:t> Kramer</a:t>
            </a:r>
          </a:p>
          <a:p>
            <a:r>
              <a:rPr lang="de-DE" sz="1600" dirty="0" err="1"/>
              <a:t>Silke.Kramer@schule.hessen.de</a:t>
            </a:r>
            <a:endParaRPr lang="de-DE" sz="1600" dirty="0"/>
          </a:p>
          <a:p>
            <a:r>
              <a:rPr lang="de-DE" sz="1600" dirty="0"/>
              <a:t>0176 63237273</a:t>
            </a:r>
          </a:p>
          <a:p>
            <a:endParaRPr lang="de-DE" sz="800" dirty="0">
              <a:solidFill>
                <a:srgbClr val="000000"/>
              </a:solidFill>
            </a:endParaRPr>
          </a:p>
          <a:p>
            <a:r>
              <a:rPr lang="de-DE" sz="1600" b="1" dirty="0">
                <a:solidFill>
                  <a:srgbClr val="000000"/>
                </a:solidFill>
              </a:rPr>
              <a:t>Kerstin Pelka-Ernst</a:t>
            </a:r>
          </a:p>
          <a:p>
            <a:r>
              <a:rPr lang="de-DE" sz="1600" dirty="0" err="1">
                <a:solidFill>
                  <a:srgbClr val="000000"/>
                </a:solidFill>
              </a:rPr>
              <a:t>Kerstin.Pelka-Ernst@schule.hessen.de</a:t>
            </a:r>
            <a:endParaRPr lang="de-DE" sz="1600" dirty="0">
              <a:solidFill>
                <a:srgbClr val="000000"/>
              </a:solidFill>
            </a:endParaRPr>
          </a:p>
          <a:p>
            <a:r>
              <a:rPr lang="de-DE" sz="1600" dirty="0">
                <a:solidFill>
                  <a:srgbClr val="000000"/>
                </a:solidFill>
              </a:rPr>
              <a:t>0152 33594591</a:t>
            </a:r>
          </a:p>
          <a:p>
            <a:endParaRPr lang="de-DE" sz="800" dirty="0">
              <a:solidFill>
                <a:srgbClr val="000000"/>
              </a:solidFill>
            </a:endParaRPr>
          </a:p>
          <a:p>
            <a:r>
              <a:rPr lang="de-DE" sz="1600" b="1" dirty="0"/>
              <a:t>Stefanie Werning</a:t>
            </a:r>
          </a:p>
          <a:p>
            <a:r>
              <a:rPr lang="de-DE" sz="1600" dirty="0" err="1"/>
              <a:t>Stefanie.Werning@schule.hessen.de</a:t>
            </a:r>
            <a:endParaRPr lang="de-DE" sz="1600" dirty="0"/>
          </a:p>
          <a:p>
            <a:r>
              <a:rPr lang="de-DE" sz="1600" dirty="0"/>
              <a:t>0641 98461193</a:t>
            </a:r>
          </a:p>
          <a:p>
            <a:endParaRPr lang="de-DE" sz="800" dirty="0"/>
          </a:p>
          <a:p>
            <a:r>
              <a:rPr lang="de-DE" sz="1600" b="1" dirty="0"/>
              <a:t>(Inge Metz)</a:t>
            </a:r>
          </a:p>
          <a:p>
            <a:endParaRPr lang="de-DE" sz="800" dirty="0"/>
          </a:p>
          <a:p>
            <a:r>
              <a:rPr lang="de-DE" dirty="0"/>
              <a:t>Weitere Hinweise entnehmen Sie bitte unserem Flyer.</a:t>
            </a:r>
          </a:p>
          <a:p>
            <a:endParaRPr lang="de-DE" sz="800" dirty="0"/>
          </a:p>
          <a:p>
            <a:r>
              <a:rPr lang="de-DE" dirty="0"/>
              <a:t>Für vier Coaching-Gespräche erhalten Sie einen Nachweis </a:t>
            </a:r>
          </a:p>
          <a:p>
            <a:r>
              <a:rPr lang="de-DE" dirty="0"/>
              <a:t>für eine Wahlpflichtveranstaltung.</a:t>
            </a:r>
          </a:p>
          <a:p>
            <a:endParaRPr lang="de-DE" sz="800" b="1" dirty="0"/>
          </a:p>
          <a:p>
            <a:pPr algn="ctr"/>
            <a:r>
              <a:rPr lang="de-DE" b="1" dirty="0">
                <a:latin typeface="Comic Sans MS" panose="030F0702030302020204" pitchFamily="66" charset="0"/>
              </a:rPr>
              <a:t>Viel Erfolg und vielen Dank für Ihre Aufmerksamkeit.</a:t>
            </a:r>
          </a:p>
          <a:p>
            <a:pPr algn="ctr"/>
            <a:r>
              <a:rPr lang="de-DE" b="1" dirty="0">
                <a:latin typeface="Comic Sans MS" panose="030F0702030302020204" pitchFamily="66" charset="0"/>
              </a:rPr>
              <a:t> </a:t>
            </a:r>
          </a:p>
          <a:p>
            <a:pPr algn="ctr"/>
            <a:r>
              <a:rPr lang="de-DE" b="1" dirty="0">
                <a:latin typeface="Comic Sans MS" panose="030F0702030302020204" pitchFamily="66" charset="0"/>
                <a:sym typeface="Wingdings" panose="05000000000000000000" pitchFamily="2" charset="2"/>
              </a:rPr>
              <a:t> </a:t>
            </a:r>
            <a:r>
              <a:rPr lang="de-DE" b="1" dirty="0">
                <a:latin typeface="Comic Sans MS" panose="030F0702030302020204" pitchFamily="66" charset="0"/>
              </a:rPr>
              <a:t>Wir freuen uns von Ihnen zu hören </a:t>
            </a:r>
            <a:r>
              <a:rPr lang="de-DE" b="1" dirty="0">
                <a:latin typeface="Comic Sans MS" panose="030F0702030302020204" pitchFamily="66" charset="0"/>
                <a:sym typeface="Wingdings" panose="05000000000000000000" pitchFamily="2" charset="2"/>
              </a:rPr>
              <a:t></a:t>
            </a:r>
            <a:r>
              <a:rPr lang="de-DE" b="1" dirty="0">
                <a:latin typeface="Comic Sans MS" panose="030F0702030302020204" pitchFamily="66" charset="0"/>
              </a:rPr>
              <a:t>  </a:t>
            </a:r>
            <a:endParaRPr lang="de-DE" dirty="0"/>
          </a:p>
          <a:p>
            <a:endParaRPr lang="de-DE" dirty="0"/>
          </a:p>
        </p:txBody>
      </p:sp>
    </p:spTree>
    <p:extLst>
      <p:ext uri="{BB962C8B-B14F-4D97-AF65-F5344CB8AC3E}">
        <p14:creationId xmlns:p14="http://schemas.microsoft.com/office/powerpoint/2010/main" val="240892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100" dirty="0">
                <a:solidFill>
                  <a:srgbClr val="0000FF"/>
                </a:solidFill>
                <a:latin typeface="Bauhaus 93"/>
                <a:cs typeface="Bauhaus 93"/>
              </a:rPr>
              <a:t>Beratungs-Angebote am Studienseminar GHRF in Gießen</a:t>
            </a:r>
            <a:endParaRPr lang="de-DE" dirty="0"/>
          </a:p>
        </p:txBody>
      </p:sp>
      <p:sp>
        <p:nvSpPr>
          <p:cNvPr id="3" name="Inhaltsplatzhalter 2"/>
          <p:cNvSpPr>
            <a:spLocks noGrp="1"/>
          </p:cNvSpPr>
          <p:nvPr>
            <p:ph idx="1"/>
          </p:nvPr>
        </p:nvSpPr>
        <p:spPr>
          <a:xfrm>
            <a:off x="457200" y="1628800"/>
            <a:ext cx="8229600" cy="4525963"/>
          </a:xfrm>
        </p:spPr>
        <p:txBody>
          <a:bodyPr>
            <a:noAutofit/>
          </a:bodyPr>
          <a:lstStyle/>
          <a:p>
            <a:pPr marL="0" indent="0" algn="ctr">
              <a:lnSpc>
                <a:spcPct val="120000"/>
              </a:lnSpc>
              <a:buNone/>
            </a:pPr>
            <a:r>
              <a:rPr lang="de-DE" sz="2100" b="1" dirty="0">
                <a:solidFill>
                  <a:srgbClr val="0000FF"/>
                </a:solidFill>
              </a:rPr>
              <a:t>Beratung gehört im Studienseminar GHRF Gießen zum Selbstverständnis des Ausbildungskonzeptes</a:t>
            </a:r>
          </a:p>
          <a:p>
            <a:pPr marL="0" indent="0">
              <a:buNone/>
            </a:pPr>
            <a:endParaRPr lang="de-DE" sz="800" dirty="0">
              <a:solidFill>
                <a:srgbClr val="0000FF"/>
              </a:solidFill>
            </a:endParaRPr>
          </a:p>
          <a:p>
            <a:pPr>
              <a:lnSpc>
                <a:spcPct val="120000"/>
              </a:lnSpc>
            </a:pPr>
            <a:r>
              <a:rPr lang="de-DE" sz="2100" dirty="0">
                <a:solidFill>
                  <a:srgbClr val="0000FF"/>
                </a:solidFill>
              </a:rPr>
              <a:t>Für die unterschiedlichen Beratungsbelange sind verschiedene Gremien, Gruppen oder Einzelpersonen im Seminar ansprechbar. </a:t>
            </a:r>
          </a:p>
          <a:p>
            <a:pPr marL="0" indent="0">
              <a:lnSpc>
                <a:spcPct val="120000"/>
              </a:lnSpc>
              <a:buNone/>
            </a:pPr>
            <a:r>
              <a:rPr lang="de-DE" sz="2100" dirty="0">
                <a:solidFill>
                  <a:srgbClr val="0000FF"/>
                </a:solidFill>
              </a:rPr>
              <a:t>      Die folgende Übersicht soll Ihnen die Orientierung erleichtern. </a:t>
            </a:r>
          </a:p>
          <a:p>
            <a:pPr marL="0" indent="0">
              <a:lnSpc>
                <a:spcPct val="120000"/>
              </a:lnSpc>
              <a:buNone/>
            </a:pPr>
            <a:endParaRPr lang="de-DE" sz="800" dirty="0">
              <a:solidFill>
                <a:srgbClr val="0000FF"/>
              </a:solidFill>
            </a:endParaRPr>
          </a:p>
          <a:p>
            <a:pPr>
              <a:lnSpc>
                <a:spcPct val="120000"/>
              </a:lnSpc>
            </a:pPr>
            <a:r>
              <a:rPr lang="de-DE" sz="2100" b="1" dirty="0">
                <a:solidFill>
                  <a:srgbClr val="0000FF"/>
                </a:solidFill>
              </a:rPr>
              <a:t>Beratungsbedarf ist individuell</a:t>
            </a:r>
            <a:r>
              <a:rPr lang="de-DE" sz="2100" dirty="0">
                <a:solidFill>
                  <a:srgbClr val="0000FF"/>
                </a:solidFill>
              </a:rPr>
              <a:t>, daher sind Sie aufgefordert, eigenständig Beratungsgespräche unterschiedlicher Art einzufordern. </a:t>
            </a:r>
          </a:p>
          <a:p>
            <a:pPr marL="0" indent="0">
              <a:lnSpc>
                <a:spcPct val="120000"/>
              </a:lnSpc>
              <a:buNone/>
            </a:pPr>
            <a:endParaRPr lang="de-DE" sz="800" dirty="0">
              <a:solidFill>
                <a:srgbClr val="0000FF"/>
              </a:solidFill>
            </a:endParaRPr>
          </a:p>
          <a:p>
            <a:pPr>
              <a:lnSpc>
                <a:spcPct val="120000"/>
              </a:lnSpc>
            </a:pPr>
            <a:r>
              <a:rPr lang="de-DE" sz="2100" dirty="0">
                <a:solidFill>
                  <a:srgbClr val="0000FF"/>
                </a:solidFill>
              </a:rPr>
              <a:t>Wie in vielen Berufssparten üblich, haben Sie auch am Studienseminar Gießen die Möglichkeit, </a:t>
            </a:r>
            <a:r>
              <a:rPr lang="de-DE" sz="2100" b="1" dirty="0">
                <a:solidFill>
                  <a:srgbClr val="0000FF"/>
                </a:solidFill>
              </a:rPr>
              <a:t>individuelles Coaching </a:t>
            </a:r>
            <a:r>
              <a:rPr lang="de-DE" sz="2100" dirty="0">
                <a:solidFill>
                  <a:srgbClr val="0000FF"/>
                </a:solidFill>
              </a:rPr>
              <a:t>zu nutzen. </a:t>
            </a:r>
            <a:endParaRPr lang="de-DE" sz="2100" dirty="0">
              <a:solidFill>
                <a:srgbClr val="00B050"/>
              </a:solidFill>
            </a:endParaRPr>
          </a:p>
        </p:txBody>
      </p:sp>
    </p:spTree>
    <p:extLst>
      <p:ext uri="{BB962C8B-B14F-4D97-AF65-F5344CB8AC3E}">
        <p14:creationId xmlns:p14="http://schemas.microsoft.com/office/powerpoint/2010/main" val="18953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946622733"/>
              </p:ext>
            </p:extLst>
          </p:nvPr>
        </p:nvGraphicFramePr>
        <p:xfrm>
          <a:off x="683567" y="1349856"/>
          <a:ext cx="7800528" cy="4023360"/>
        </p:xfrm>
        <a:graphic>
          <a:graphicData uri="http://schemas.openxmlformats.org/drawingml/2006/table">
            <a:tbl>
              <a:tblPr firstRow="1" bandRow="1">
                <a:tableStyleId>{5C22544A-7EE6-4342-B048-85BDC9FD1C3A}</a:tableStyleId>
              </a:tblPr>
              <a:tblGrid>
                <a:gridCol w="2600176">
                  <a:extLst>
                    <a:ext uri="{9D8B030D-6E8A-4147-A177-3AD203B41FA5}">
                      <a16:colId xmlns:a16="http://schemas.microsoft.com/office/drawing/2014/main" val="20000"/>
                    </a:ext>
                  </a:extLst>
                </a:gridCol>
                <a:gridCol w="2600176">
                  <a:extLst>
                    <a:ext uri="{9D8B030D-6E8A-4147-A177-3AD203B41FA5}">
                      <a16:colId xmlns:a16="http://schemas.microsoft.com/office/drawing/2014/main" val="20001"/>
                    </a:ext>
                  </a:extLst>
                </a:gridCol>
                <a:gridCol w="2600176">
                  <a:extLst>
                    <a:ext uri="{9D8B030D-6E8A-4147-A177-3AD203B41FA5}">
                      <a16:colId xmlns:a16="http://schemas.microsoft.com/office/drawing/2014/main" val="20002"/>
                    </a:ext>
                  </a:extLst>
                </a:gridCol>
              </a:tblGrid>
              <a:tr h="148936">
                <a:tc>
                  <a:txBody>
                    <a:bodyPr/>
                    <a:lstStyle/>
                    <a:p>
                      <a:r>
                        <a:rPr lang="de-DE" dirty="0"/>
                        <a:t>Themen</a:t>
                      </a:r>
                    </a:p>
                  </a:txBody>
                  <a:tcPr/>
                </a:tc>
                <a:tc>
                  <a:txBody>
                    <a:bodyPr/>
                    <a:lstStyle/>
                    <a:p>
                      <a:r>
                        <a:rPr lang="de-DE" dirty="0"/>
                        <a:t>Beispiele</a:t>
                      </a:r>
                    </a:p>
                  </a:txBody>
                  <a:tcPr/>
                </a:tc>
                <a:tc>
                  <a:txBody>
                    <a:bodyPr/>
                    <a:lstStyle/>
                    <a:p>
                      <a:r>
                        <a:rPr lang="de-DE" dirty="0"/>
                        <a:t>Personen</a:t>
                      </a:r>
                    </a:p>
                  </a:txBody>
                  <a:tcPr/>
                </a:tc>
                <a:extLst>
                  <a:ext uri="{0D108BD9-81ED-4DB2-BD59-A6C34878D82A}">
                    <a16:rowId xmlns:a16="http://schemas.microsoft.com/office/drawing/2014/main" val="10000"/>
                  </a:ext>
                </a:extLst>
              </a:tr>
              <a:tr h="1689299">
                <a:tc>
                  <a:txBody>
                    <a:bodyPr/>
                    <a:lstStyle/>
                    <a:p>
                      <a:r>
                        <a:rPr lang="de-DE" b="1" dirty="0"/>
                        <a:t>Dienstliche und rechtliche Belange </a:t>
                      </a:r>
                    </a:p>
                    <a:p>
                      <a:pPr lvl="0"/>
                      <a:r>
                        <a:rPr lang="de-DE" sz="1800" u="none" dirty="0">
                          <a:solidFill>
                            <a:schemeClr val="tx1"/>
                          </a:solidFill>
                        </a:rPr>
                        <a:t>- Schwerbehinderung</a:t>
                      </a:r>
                    </a:p>
                    <a:p>
                      <a:pPr lvl="0"/>
                      <a:r>
                        <a:rPr lang="de-DE" sz="1800" u="none" dirty="0">
                          <a:solidFill>
                            <a:schemeClr val="tx1"/>
                          </a:solidFill>
                        </a:rPr>
                        <a:t>- Gleichstellung</a:t>
                      </a:r>
                    </a:p>
                    <a:p>
                      <a:pPr lvl="0"/>
                      <a:r>
                        <a:rPr lang="de-DE" sz="1800" u="none" dirty="0">
                          <a:solidFill>
                            <a:schemeClr val="tx1"/>
                          </a:solidFill>
                        </a:rPr>
                        <a:t>- Teilzeit</a:t>
                      </a:r>
                    </a:p>
                    <a:p>
                      <a:pPr lvl="0"/>
                      <a:r>
                        <a:rPr lang="de-DE" sz="1800" u="none" dirty="0">
                          <a:solidFill>
                            <a:schemeClr val="tx1"/>
                          </a:solidFill>
                        </a:rPr>
                        <a:t>- Elternzeit</a:t>
                      </a:r>
                    </a:p>
                    <a:p>
                      <a:pPr lvl="0"/>
                      <a:r>
                        <a:rPr lang="de-DE" sz="1800" u="none" dirty="0">
                          <a:solidFill>
                            <a:schemeClr val="tx1"/>
                          </a:solidFill>
                        </a:rPr>
                        <a:t>- Verlängerung</a:t>
                      </a:r>
                    </a:p>
                    <a:p>
                      <a:pPr lvl="0"/>
                      <a:r>
                        <a:rPr lang="de-DE" sz="1800" u="none" dirty="0">
                          <a:solidFill>
                            <a:schemeClr val="tx1"/>
                          </a:solidFill>
                        </a:rPr>
                        <a:t>- Verkürzung</a:t>
                      </a:r>
                    </a:p>
                    <a:p>
                      <a:pPr lvl="0"/>
                      <a:r>
                        <a:rPr lang="de-DE" sz="1800" u="none" dirty="0">
                          <a:solidFill>
                            <a:schemeClr val="tx1"/>
                          </a:solidFill>
                        </a:rPr>
                        <a:t>- Modulprüfung</a:t>
                      </a:r>
                    </a:p>
                    <a:p>
                      <a:pPr lvl="0"/>
                      <a:r>
                        <a:rPr lang="de-DE" sz="1800" u="none" dirty="0">
                          <a:solidFill>
                            <a:schemeClr val="tx1"/>
                          </a:solidFill>
                        </a:rPr>
                        <a:t>- Kündigung</a:t>
                      </a:r>
                    </a:p>
                    <a:p>
                      <a:pPr lvl="0"/>
                      <a:r>
                        <a:rPr lang="de-DE" sz="1800" u="none" dirty="0">
                          <a:solidFill>
                            <a:schemeClr val="tx1"/>
                          </a:solidFill>
                        </a:rPr>
                        <a:t>- Rahmenvereinbarung</a:t>
                      </a:r>
                    </a:p>
                    <a:p>
                      <a:pPr lvl="0"/>
                      <a:r>
                        <a:rPr lang="de-DE" sz="1800" u="none" dirty="0">
                          <a:solidFill>
                            <a:schemeClr val="tx1"/>
                          </a:solidFill>
                        </a:rPr>
                        <a:t>- 2. Staatsprüfung</a:t>
                      </a:r>
                    </a:p>
                    <a:p>
                      <a:endParaRPr lang="de-DE" dirty="0"/>
                    </a:p>
                  </a:txBody>
                  <a:tcPr/>
                </a:tc>
                <a:tc>
                  <a:txBody>
                    <a:bodyPr/>
                    <a:lstStyle/>
                    <a:p>
                      <a:r>
                        <a:rPr lang="de-DE" sz="1600" i="1" dirty="0"/>
                        <a:t>Welche Möglichkeiten</a:t>
                      </a:r>
                      <a:r>
                        <a:rPr lang="de-DE" sz="1600" i="1" baseline="0" dirty="0"/>
                        <a:t> gibt es mein Referendariat als Teilzeit-Referendariat zu gestalten?</a:t>
                      </a:r>
                    </a:p>
                    <a:p>
                      <a:endParaRPr lang="de-DE" sz="1600" i="1" baseline="0" dirty="0"/>
                    </a:p>
                    <a:p>
                      <a:r>
                        <a:rPr lang="de-DE" sz="1600" i="1" baseline="0" dirty="0"/>
                        <a:t>Wann kann ich nach Elternzeit wieder ins Referendariat einsteigen?</a:t>
                      </a:r>
                    </a:p>
                    <a:p>
                      <a:endParaRPr lang="de-DE" sz="1600" i="1" baseline="0" dirty="0"/>
                    </a:p>
                    <a:p>
                      <a:r>
                        <a:rPr lang="de-DE" sz="1600" i="1" baseline="0" dirty="0"/>
                        <a:t>Wie wird der Einsatz an zwei Schulen festgelegt? </a:t>
                      </a:r>
                    </a:p>
                    <a:p>
                      <a:r>
                        <a:rPr lang="de-DE" sz="1600" i="1" baseline="0" dirty="0"/>
                        <a:t>…</a:t>
                      </a:r>
                      <a:endParaRPr lang="de-DE" sz="1600" i="1" dirty="0"/>
                    </a:p>
                  </a:txBody>
                  <a:tcPr/>
                </a:tc>
                <a:tc>
                  <a:txBody>
                    <a:bodyPr/>
                    <a:lstStyle/>
                    <a:p>
                      <a:r>
                        <a:rPr lang="de-DE" b="1" dirty="0"/>
                        <a:t>Leitungsteam</a:t>
                      </a:r>
                    </a:p>
                    <a:p>
                      <a:endParaRPr lang="de-DE" b="1" dirty="0"/>
                    </a:p>
                  </a:txBody>
                  <a:tcPr/>
                </a:tc>
                <a:extLst>
                  <a:ext uri="{0D108BD9-81ED-4DB2-BD59-A6C34878D82A}">
                    <a16:rowId xmlns:a16="http://schemas.microsoft.com/office/drawing/2014/main" val="10001"/>
                  </a:ext>
                </a:extLst>
              </a:tr>
            </a:tbl>
          </a:graphicData>
        </a:graphic>
      </p:graphicFrame>
      <p:sp>
        <p:nvSpPr>
          <p:cNvPr id="3" name="Textfeld 2"/>
          <p:cNvSpPr txBox="1"/>
          <p:nvPr/>
        </p:nvSpPr>
        <p:spPr>
          <a:xfrm>
            <a:off x="1420867" y="292586"/>
            <a:ext cx="6391493" cy="400110"/>
          </a:xfrm>
          <a:prstGeom prst="rect">
            <a:avLst/>
          </a:prstGeom>
          <a:noFill/>
        </p:spPr>
        <p:txBody>
          <a:bodyPr wrap="none" rtlCol="0">
            <a:spAutoFit/>
          </a:bodyPr>
          <a:lstStyle/>
          <a:p>
            <a:r>
              <a:rPr lang="de-DE" sz="2000" dirty="0">
                <a:solidFill>
                  <a:srgbClr val="FF0000"/>
                </a:solidFill>
                <a:latin typeface="Arial Black"/>
                <a:cs typeface="Arial Black"/>
              </a:rPr>
              <a:t>Zu welchen Fragen wende ich mich an wen?</a:t>
            </a:r>
          </a:p>
        </p:txBody>
      </p:sp>
    </p:spTree>
    <p:extLst>
      <p:ext uri="{BB962C8B-B14F-4D97-AF65-F5344CB8AC3E}">
        <p14:creationId xmlns:p14="http://schemas.microsoft.com/office/powerpoint/2010/main" val="187702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84179F55-5689-4ADA-AB7C-35B924B559D6}"/>
              </a:ext>
            </a:extLst>
          </p:cNvPr>
          <p:cNvGraphicFramePr>
            <a:graphicFrameLocks noGrp="1"/>
          </p:cNvGraphicFramePr>
          <p:nvPr>
            <p:extLst>
              <p:ext uri="{D42A27DB-BD31-4B8C-83A1-F6EECF244321}">
                <p14:modId xmlns:p14="http://schemas.microsoft.com/office/powerpoint/2010/main" val="2986318200"/>
              </p:ext>
            </p:extLst>
          </p:nvPr>
        </p:nvGraphicFramePr>
        <p:xfrm>
          <a:off x="683567" y="1268760"/>
          <a:ext cx="7800528" cy="1920240"/>
        </p:xfrm>
        <a:graphic>
          <a:graphicData uri="http://schemas.openxmlformats.org/drawingml/2006/table">
            <a:tbl>
              <a:tblPr firstRow="1" bandRow="1">
                <a:tableStyleId>{5C22544A-7EE6-4342-B048-85BDC9FD1C3A}</a:tableStyleId>
              </a:tblPr>
              <a:tblGrid>
                <a:gridCol w="2600176">
                  <a:extLst>
                    <a:ext uri="{9D8B030D-6E8A-4147-A177-3AD203B41FA5}">
                      <a16:colId xmlns:a16="http://schemas.microsoft.com/office/drawing/2014/main" val="20000"/>
                    </a:ext>
                  </a:extLst>
                </a:gridCol>
                <a:gridCol w="2600176">
                  <a:extLst>
                    <a:ext uri="{9D8B030D-6E8A-4147-A177-3AD203B41FA5}">
                      <a16:colId xmlns:a16="http://schemas.microsoft.com/office/drawing/2014/main" val="20001"/>
                    </a:ext>
                  </a:extLst>
                </a:gridCol>
                <a:gridCol w="2600176">
                  <a:extLst>
                    <a:ext uri="{9D8B030D-6E8A-4147-A177-3AD203B41FA5}">
                      <a16:colId xmlns:a16="http://schemas.microsoft.com/office/drawing/2014/main" val="20002"/>
                    </a:ext>
                  </a:extLst>
                </a:gridCol>
              </a:tblGrid>
              <a:tr h="148936">
                <a:tc>
                  <a:txBody>
                    <a:bodyPr/>
                    <a:lstStyle/>
                    <a:p>
                      <a:r>
                        <a:rPr lang="de-DE" dirty="0"/>
                        <a:t>Themen</a:t>
                      </a:r>
                    </a:p>
                  </a:txBody>
                  <a:tcPr/>
                </a:tc>
                <a:tc>
                  <a:txBody>
                    <a:bodyPr/>
                    <a:lstStyle/>
                    <a:p>
                      <a:r>
                        <a:rPr lang="de-DE" dirty="0"/>
                        <a:t>Beispiele</a:t>
                      </a:r>
                    </a:p>
                  </a:txBody>
                  <a:tcPr/>
                </a:tc>
                <a:tc>
                  <a:txBody>
                    <a:bodyPr/>
                    <a:lstStyle/>
                    <a:p>
                      <a:r>
                        <a:rPr lang="de-DE" dirty="0"/>
                        <a:t>Personen</a:t>
                      </a:r>
                    </a:p>
                  </a:txBody>
                  <a:tcPr/>
                </a:tc>
                <a:extLst>
                  <a:ext uri="{0D108BD9-81ED-4DB2-BD59-A6C34878D82A}">
                    <a16:rowId xmlns:a16="http://schemas.microsoft.com/office/drawing/2014/main" val="10000"/>
                  </a:ext>
                </a:extLst>
              </a:tr>
              <a:tr h="697754">
                <a:tc>
                  <a:txBody>
                    <a:bodyPr/>
                    <a:lstStyle/>
                    <a:p>
                      <a:pPr lvl="0"/>
                      <a:r>
                        <a:rPr lang="de-DE" sz="1800" b="1" dirty="0"/>
                        <a:t>Rechtliche und dienstliche Belange </a:t>
                      </a:r>
                    </a:p>
                    <a:p>
                      <a:pPr lvl="0"/>
                      <a:r>
                        <a:rPr lang="de-DE" sz="1800" dirty="0"/>
                        <a:t>Moderation in Konfliktsituationen zur Gleichstellung</a:t>
                      </a:r>
                    </a:p>
                  </a:txBody>
                  <a:tcPr/>
                </a:tc>
                <a:tc>
                  <a:txBody>
                    <a:bodyPr/>
                    <a:lstStyle/>
                    <a:p>
                      <a:r>
                        <a:rPr lang="de-DE" sz="1600" i="1" dirty="0"/>
                        <a:t>Was kann ich tun, wenn ich den Eindruck</a:t>
                      </a:r>
                      <a:r>
                        <a:rPr lang="de-DE" sz="1600" i="1" baseline="0" dirty="0"/>
                        <a:t> habe, dass ich z.B. aufgrund meines Geschlechts oder </a:t>
                      </a:r>
                      <a:r>
                        <a:rPr lang="de-DE" sz="1600" i="1" baseline="0" dirty="0" err="1"/>
                        <a:t>Migra</a:t>
                      </a:r>
                      <a:r>
                        <a:rPr lang="de-DE" sz="1600" i="1" baseline="0" dirty="0"/>
                        <a:t>-</a:t>
                      </a:r>
                    </a:p>
                    <a:p>
                      <a:r>
                        <a:rPr lang="de-DE" sz="1600" i="1" baseline="0" dirty="0" err="1"/>
                        <a:t>tionshintergrunds</a:t>
                      </a:r>
                      <a:r>
                        <a:rPr lang="de-DE" sz="1600" i="1" baseline="0" dirty="0"/>
                        <a:t> oder ...  benachteiligt werden?</a:t>
                      </a:r>
                      <a:endParaRPr lang="de-DE" sz="1600" i="1" dirty="0"/>
                    </a:p>
                  </a:txBody>
                  <a:tcPr/>
                </a:tc>
                <a:tc>
                  <a:txBody>
                    <a:bodyPr/>
                    <a:lstStyle/>
                    <a:p>
                      <a:r>
                        <a:rPr lang="de-DE" b="1" dirty="0"/>
                        <a:t>Personalrat </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5745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4A30DDE4-9FFD-4FF2-B3AB-32E692B89582}"/>
              </a:ext>
            </a:extLst>
          </p:cNvPr>
          <p:cNvGraphicFramePr>
            <a:graphicFrameLocks noGrp="1"/>
          </p:cNvGraphicFramePr>
          <p:nvPr>
            <p:extLst>
              <p:ext uri="{D42A27DB-BD31-4B8C-83A1-F6EECF244321}">
                <p14:modId xmlns:p14="http://schemas.microsoft.com/office/powerpoint/2010/main" val="2570113248"/>
              </p:ext>
            </p:extLst>
          </p:nvPr>
        </p:nvGraphicFramePr>
        <p:xfrm>
          <a:off x="683567" y="1349856"/>
          <a:ext cx="7800528" cy="4480560"/>
        </p:xfrm>
        <a:graphic>
          <a:graphicData uri="http://schemas.openxmlformats.org/drawingml/2006/table">
            <a:tbl>
              <a:tblPr firstRow="1" bandRow="1">
                <a:tableStyleId>{5C22544A-7EE6-4342-B048-85BDC9FD1C3A}</a:tableStyleId>
              </a:tblPr>
              <a:tblGrid>
                <a:gridCol w="345638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1967879">
                  <a:extLst>
                    <a:ext uri="{9D8B030D-6E8A-4147-A177-3AD203B41FA5}">
                      <a16:colId xmlns:a16="http://schemas.microsoft.com/office/drawing/2014/main" val="20002"/>
                    </a:ext>
                  </a:extLst>
                </a:gridCol>
              </a:tblGrid>
              <a:tr h="148936">
                <a:tc>
                  <a:txBody>
                    <a:bodyPr/>
                    <a:lstStyle/>
                    <a:p>
                      <a:r>
                        <a:rPr lang="de-DE" dirty="0"/>
                        <a:t>Themen</a:t>
                      </a:r>
                    </a:p>
                  </a:txBody>
                  <a:tcPr/>
                </a:tc>
                <a:tc>
                  <a:txBody>
                    <a:bodyPr/>
                    <a:lstStyle/>
                    <a:p>
                      <a:r>
                        <a:rPr lang="de-DE" dirty="0"/>
                        <a:t>Beispiele</a:t>
                      </a:r>
                    </a:p>
                  </a:txBody>
                  <a:tcPr/>
                </a:tc>
                <a:tc>
                  <a:txBody>
                    <a:bodyPr/>
                    <a:lstStyle/>
                    <a:p>
                      <a:r>
                        <a:rPr lang="de-DE" dirty="0"/>
                        <a:t>Personen</a:t>
                      </a:r>
                    </a:p>
                  </a:txBody>
                  <a:tcPr/>
                </a:tc>
                <a:extLst>
                  <a:ext uri="{0D108BD9-81ED-4DB2-BD59-A6C34878D82A}">
                    <a16:rowId xmlns:a16="http://schemas.microsoft.com/office/drawing/2014/main" val="10000"/>
                  </a:ext>
                </a:extLst>
              </a:tr>
              <a:tr h="1689299">
                <a:tc>
                  <a:txBody>
                    <a:bodyPr/>
                    <a:lstStyle/>
                    <a:p>
                      <a:pPr lvl="0"/>
                      <a:r>
                        <a:rPr lang="de-DE" sz="1800" b="1" dirty="0"/>
                        <a:t>Fachliche und allgemeinpädagogische Belange</a:t>
                      </a:r>
                    </a:p>
                    <a:p>
                      <a:pPr lvl="0"/>
                      <a:r>
                        <a:rPr lang="de-DE" sz="1800" b="0" dirty="0"/>
                        <a:t>- Kompetenzerweiterung </a:t>
                      </a:r>
                    </a:p>
                    <a:p>
                      <a:pPr lvl="0"/>
                      <a:r>
                        <a:rPr lang="de-DE" sz="1800" b="0" dirty="0"/>
                        <a:t>  für den eigenen Unterricht</a:t>
                      </a:r>
                    </a:p>
                    <a:p>
                      <a:pPr marL="0" lvl="0" indent="0">
                        <a:buFontTx/>
                        <a:buNone/>
                      </a:pPr>
                      <a:r>
                        <a:rPr lang="de-DE" sz="1800" b="0" dirty="0"/>
                        <a:t>- Verbesserung des</a:t>
                      </a:r>
                    </a:p>
                    <a:p>
                      <a:pPr marL="0" lvl="0" indent="0">
                        <a:buFontTx/>
                        <a:buNone/>
                      </a:pPr>
                      <a:r>
                        <a:rPr lang="de-DE" sz="1800" b="0" dirty="0"/>
                        <a:t>   Ausbildungsstandes</a:t>
                      </a:r>
                    </a:p>
                    <a:p>
                      <a:pPr lvl="0"/>
                      <a:r>
                        <a:rPr lang="de-DE" sz="1800" b="0" dirty="0"/>
                        <a:t>- Beratung nach UB</a:t>
                      </a:r>
                    </a:p>
                    <a:p>
                      <a:pPr marL="0" lvl="0" indent="0">
                        <a:buFontTx/>
                        <a:buNone/>
                      </a:pPr>
                      <a:r>
                        <a:rPr lang="de-DE" sz="1800" b="0" dirty="0"/>
                        <a:t>- Unterstützung zur Arbeit an </a:t>
                      </a:r>
                    </a:p>
                    <a:p>
                      <a:pPr marL="0" lvl="0" indent="0">
                        <a:buFontTx/>
                        <a:buNone/>
                      </a:pPr>
                      <a:r>
                        <a:rPr lang="de-DE" sz="1800" b="0" dirty="0"/>
                        <a:t>   individuellen beruflichen </a:t>
                      </a:r>
                    </a:p>
                    <a:p>
                      <a:pPr marL="0" lvl="0" indent="0">
                        <a:buFontTx/>
                        <a:buNone/>
                      </a:pPr>
                      <a:r>
                        <a:rPr lang="de-DE" sz="1800" b="0" dirty="0"/>
                        <a:t>   Handlungssituationen</a:t>
                      </a:r>
                    </a:p>
                    <a:p>
                      <a:pPr lvl="0"/>
                      <a:r>
                        <a:rPr lang="de-DE" sz="1800" b="0" dirty="0"/>
                        <a:t>- 2. Staatsprüfung</a:t>
                      </a:r>
                    </a:p>
                    <a:p>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1" baseline="0" dirty="0"/>
                        <a:t>Wie plane ich eine Unterrichtseinheit?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800" b="0" i="1" baseline="0" dirty="0"/>
                    </a:p>
                    <a:p>
                      <a:pPr lvl="0"/>
                      <a:r>
                        <a:rPr lang="de-DE" sz="1600" b="0" i="1" dirty="0"/>
                        <a:t>Wie verbessere ich meinen Unterricht?</a:t>
                      </a:r>
                    </a:p>
                    <a:p>
                      <a:pPr lvl="0"/>
                      <a:endParaRPr lang="de-DE" sz="800"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1" baseline="0" dirty="0"/>
                        <a:t>Welche Literatur können Sie mir zu dieser Handlungssituation noch empfehlen?</a:t>
                      </a:r>
                    </a:p>
                    <a:p>
                      <a:pPr lvl="0"/>
                      <a:endParaRPr lang="de-DE" sz="800" b="0" i="1" dirty="0"/>
                    </a:p>
                    <a:p>
                      <a:pPr lvl="0"/>
                      <a:r>
                        <a:rPr lang="de-DE" sz="1600" b="0" i="1" dirty="0"/>
                        <a:t>Wie gelingt es mir</a:t>
                      </a:r>
                      <a:r>
                        <a:rPr lang="de-DE" sz="1600" b="0" i="1" baseline="0" dirty="0"/>
                        <a:t> in … besser,</a:t>
                      </a:r>
                      <a:r>
                        <a:rPr lang="de-DE" sz="1600" b="0" i="1" dirty="0"/>
                        <a:t> Lernprozesse</a:t>
                      </a:r>
                      <a:r>
                        <a:rPr lang="de-DE" sz="1600" b="0" i="1" baseline="0" dirty="0"/>
                        <a:t> der Schülerinnen und Schüler  zu initiieren und zu begleiten?</a:t>
                      </a:r>
                      <a:endParaRPr lang="de-DE" sz="800" b="0" i="1" baseline="0" dirty="0"/>
                    </a:p>
                    <a:p>
                      <a:pPr lvl="0"/>
                      <a:r>
                        <a:rPr lang="de-DE" sz="1600" b="0" i="1" baseline="0" dirty="0"/>
                        <a:t>...</a:t>
                      </a:r>
                      <a:endParaRPr lang="de-DE" sz="1600" b="0" i="1" dirty="0"/>
                    </a:p>
                    <a:p>
                      <a:r>
                        <a:rPr lang="de-DE" sz="1600" i="1" baseline="0" dirty="0"/>
                        <a:t>…</a:t>
                      </a:r>
                      <a:endParaRPr lang="de-DE" sz="1600" i="1" dirty="0"/>
                    </a:p>
                  </a:txBody>
                  <a:tcPr/>
                </a:tc>
                <a:tc>
                  <a:txBody>
                    <a:bodyPr/>
                    <a:lstStyle/>
                    <a:p>
                      <a:r>
                        <a:rPr lang="de-DE" b="1" dirty="0"/>
                        <a:t>Ausbildungskräfte</a:t>
                      </a:r>
                    </a:p>
                    <a:p>
                      <a:endParaRPr lang="de-DE"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4721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E014E27A-802C-4D1B-B097-27A41FA1F599}"/>
              </a:ext>
            </a:extLst>
          </p:cNvPr>
          <p:cNvGraphicFramePr>
            <a:graphicFrameLocks noGrp="1"/>
          </p:cNvGraphicFramePr>
          <p:nvPr>
            <p:extLst>
              <p:ext uri="{D42A27DB-BD31-4B8C-83A1-F6EECF244321}">
                <p14:modId xmlns:p14="http://schemas.microsoft.com/office/powerpoint/2010/main" val="793428731"/>
              </p:ext>
            </p:extLst>
          </p:nvPr>
        </p:nvGraphicFramePr>
        <p:xfrm>
          <a:off x="683567" y="1349856"/>
          <a:ext cx="7800528" cy="3334512"/>
        </p:xfrm>
        <a:graphic>
          <a:graphicData uri="http://schemas.openxmlformats.org/drawingml/2006/table">
            <a:tbl>
              <a:tblPr firstRow="1" bandRow="1">
                <a:tableStyleId>{5C22544A-7EE6-4342-B048-85BDC9FD1C3A}</a:tableStyleId>
              </a:tblPr>
              <a:tblGrid>
                <a:gridCol w="2600176">
                  <a:extLst>
                    <a:ext uri="{9D8B030D-6E8A-4147-A177-3AD203B41FA5}">
                      <a16:colId xmlns:a16="http://schemas.microsoft.com/office/drawing/2014/main" val="20000"/>
                    </a:ext>
                  </a:extLst>
                </a:gridCol>
                <a:gridCol w="2600176">
                  <a:extLst>
                    <a:ext uri="{9D8B030D-6E8A-4147-A177-3AD203B41FA5}">
                      <a16:colId xmlns:a16="http://schemas.microsoft.com/office/drawing/2014/main" val="20001"/>
                    </a:ext>
                  </a:extLst>
                </a:gridCol>
                <a:gridCol w="2600176">
                  <a:extLst>
                    <a:ext uri="{9D8B030D-6E8A-4147-A177-3AD203B41FA5}">
                      <a16:colId xmlns:a16="http://schemas.microsoft.com/office/drawing/2014/main" val="20002"/>
                    </a:ext>
                  </a:extLst>
                </a:gridCol>
              </a:tblGrid>
              <a:tr h="148936">
                <a:tc>
                  <a:txBody>
                    <a:bodyPr/>
                    <a:lstStyle/>
                    <a:p>
                      <a:r>
                        <a:rPr lang="de-DE" dirty="0"/>
                        <a:t>Themen</a:t>
                      </a:r>
                    </a:p>
                  </a:txBody>
                  <a:tcPr/>
                </a:tc>
                <a:tc>
                  <a:txBody>
                    <a:bodyPr/>
                    <a:lstStyle/>
                    <a:p>
                      <a:r>
                        <a:rPr lang="de-DE" dirty="0"/>
                        <a:t>Beispiele</a:t>
                      </a:r>
                    </a:p>
                  </a:txBody>
                  <a:tcPr/>
                </a:tc>
                <a:tc>
                  <a:txBody>
                    <a:bodyPr/>
                    <a:lstStyle/>
                    <a:p>
                      <a:r>
                        <a:rPr lang="de-DE" dirty="0"/>
                        <a:t>Personen</a:t>
                      </a:r>
                    </a:p>
                  </a:txBody>
                  <a:tcPr/>
                </a:tc>
                <a:extLst>
                  <a:ext uri="{0D108BD9-81ED-4DB2-BD59-A6C34878D82A}">
                    <a16:rowId xmlns:a16="http://schemas.microsoft.com/office/drawing/2014/main" val="10000"/>
                  </a:ext>
                </a:extLst>
              </a:tr>
              <a:tr h="1689299">
                <a:tc>
                  <a:txBody>
                    <a:bodyPr/>
                    <a:lstStyle/>
                    <a:p>
                      <a:pPr lvl="0" algn="l"/>
                      <a:r>
                        <a:rPr lang="de-DE" sz="1800" b="1" dirty="0"/>
                        <a:t>Fragen zur Berufsrolle </a:t>
                      </a:r>
                    </a:p>
                    <a:p>
                      <a:pPr marL="0" lvl="0" indent="0" algn="l">
                        <a:lnSpc>
                          <a:spcPct val="100000"/>
                        </a:lnSpc>
                        <a:buFontTx/>
                        <a:buNone/>
                      </a:pPr>
                      <a:r>
                        <a:rPr lang="de-DE" sz="1800" dirty="0"/>
                        <a:t>- Belange an der</a:t>
                      </a:r>
                    </a:p>
                    <a:p>
                      <a:pPr marL="0" lvl="0" indent="0" algn="l">
                        <a:lnSpc>
                          <a:spcPct val="100000"/>
                        </a:lnSpc>
                        <a:buFontTx/>
                        <a:buNone/>
                      </a:pPr>
                      <a:r>
                        <a:rPr lang="de-DE" sz="1800" dirty="0"/>
                        <a:t>   Ausbildungsschule</a:t>
                      </a:r>
                    </a:p>
                    <a:p>
                      <a:pPr lvl="0" algn="l">
                        <a:lnSpc>
                          <a:spcPct val="100000"/>
                        </a:lnSpc>
                      </a:pPr>
                      <a:r>
                        <a:rPr lang="de-DE" sz="300" dirty="0"/>
                        <a:t> </a:t>
                      </a:r>
                    </a:p>
                    <a:p>
                      <a:pPr marL="0" lvl="0" indent="0" algn="l">
                        <a:lnSpc>
                          <a:spcPct val="100000"/>
                        </a:lnSpc>
                        <a:buFontTx/>
                        <a:buNone/>
                      </a:pPr>
                      <a:r>
                        <a:rPr lang="de-DE" sz="1800" dirty="0"/>
                        <a:t>- Belange am  </a:t>
                      </a:r>
                    </a:p>
                    <a:p>
                      <a:pPr marL="0" lvl="0" indent="0" algn="l">
                        <a:lnSpc>
                          <a:spcPct val="100000"/>
                        </a:lnSpc>
                        <a:buFontTx/>
                        <a:buNone/>
                      </a:pPr>
                      <a:r>
                        <a:rPr lang="de-DE" sz="1800" dirty="0"/>
                        <a:t>  Studienseminar </a:t>
                      </a:r>
                    </a:p>
                    <a:p>
                      <a:pPr marL="0" lvl="0" indent="0" algn="l">
                        <a:lnSpc>
                          <a:spcPct val="100000"/>
                        </a:lnSpc>
                        <a:buFontTx/>
                        <a:buNone/>
                      </a:pPr>
                      <a:r>
                        <a:rPr lang="de-DE" sz="1800" dirty="0"/>
                        <a:t>- Beratung zu beruflichen  </a:t>
                      </a:r>
                    </a:p>
                    <a:p>
                      <a:pPr marL="0" lvl="0" indent="0" algn="l">
                        <a:lnSpc>
                          <a:spcPct val="100000"/>
                        </a:lnSpc>
                        <a:buFontTx/>
                        <a:buNone/>
                      </a:pPr>
                      <a:r>
                        <a:rPr lang="de-DE" sz="1800" dirty="0"/>
                        <a:t>   Handlungssituationen</a:t>
                      </a:r>
                    </a:p>
                    <a:p>
                      <a:pPr lvl="0" algn="l">
                        <a:lnSpc>
                          <a:spcPct val="100000"/>
                        </a:lnSpc>
                      </a:pPr>
                      <a:endParaRPr lang="de-DE" sz="400" dirty="0">
                        <a:solidFill>
                          <a:schemeClr val="tx1"/>
                        </a:solidFill>
                      </a:endParaRPr>
                    </a:p>
                    <a:p>
                      <a:pPr marL="0" lvl="0" indent="0" algn="l">
                        <a:lnSpc>
                          <a:spcPct val="90000"/>
                        </a:lnSpc>
                        <a:buFontTx/>
                        <a:buNone/>
                      </a:pPr>
                      <a:r>
                        <a:rPr lang="de-DE" sz="1800" dirty="0"/>
                        <a:t>- Entwicklungsgespräch</a:t>
                      </a:r>
                      <a:r>
                        <a:rPr lang="de-DE" sz="2000" dirty="0"/>
                        <a:t>    </a:t>
                      </a:r>
                    </a:p>
                    <a:p>
                      <a:pPr lvl="0" algn="l">
                        <a:lnSpc>
                          <a:spcPct val="110000"/>
                        </a:lnSpc>
                      </a:pPr>
                      <a:r>
                        <a:rPr lang="de-DE" sz="1800" dirty="0"/>
                        <a:t>- 2. Staatsprüfung</a:t>
                      </a:r>
                    </a:p>
                    <a:p>
                      <a:endParaRPr lang="de-DE" dirty="0"/>
                    </a:p>
                  </a:txBody>
                  <a:tcPr/>
                </a:tc>
                <a:tc>
                  <a:txBody>
                    <a:bodyPr/>
                    <a:lstStyle/>
                    <a:p>
                      <a:pPr>
                        <a:lnSpc>
                          <a:spcPct val="80000"/>
                        </a:lnSpc>
                      </a:pPr>
                      <a:r>
                        <a:rPr lang="de-DE" sz="1600" i="1" dirty="0"/>
                        <a:t>Wie</a:t>
                      </a:r>
                      <a:r>
                        <a:rPr lang="de-DE" sz="1600" i="1" baseline="0" dirty="0"/>
                        <a:t> verstehe ich meine Arbeit als Lehrerin?</a:t>
                      </a:r>
                    </a:p>
                    <a:p>
                      <a:pPr>
                        <a:lnSpc>
                          <a:spcPct val="80000"/>
                        </a:lnSpc>
                      </a:pPr>
                      <a:endParaRPr lang="de-DE" sz="800" i="1" dirty="0"/>
                    </a:p>
                    <a:p>
                      <a:pPr>
                        <a:lnSpc>
                          <a:spcPct val="80000"/>
                        </a:lnSpc>
                      </a:pPr>
                      <a:r>
                        <a:rPr lang="de-DE" sz="1600" i="1" dirty="0"/>
                        <a:t>Wie lese</a:t>
                      </a:r>
                      <a:r>
                        <a:rPr lang="de-DE" sz="1600" i="1" baseline="0" dirty="0"/>
                        <a:t> ich den Terminplan und die </a:t>
                      </a:r>
                      <a:r>
                        <a:rPr lang="de-DE" sz="1600" i="1" baseline="0" dirty="0" err="1"/>
                        <a:t>Org</a:t>
                      </a:r>
                      <a:r>
                        <a:rPr lang="de-DE" sz="1600" i="1" baseline="0" dirty="0"/>
                        <a:t>-Liste?</a:t>
                      </a:r>
                    </a:p>
                    <a:p>
                      <a:pPr>
                        <a:lnSpc>
                          <a:spcPct val="80000"/>
                        </a:lnSpc>
                      </a:pPr>
                      <a:endParaRPr lang="de-DE" sz="800" i="1" baseline="0" dirty="0"/>
                    </a:p>
                    <a:p>
                      <a:pPr>
                        <a:lnSpc>
                          <a:spcPct val="80000"/>
                        </a:lnSpc>
                      </a:pPr>
                      <a:r>
                        <a:rPr lang="de-DE" sz="1600" i="1" baseline="0" dirty="0"/>
                        <a:t>Was könnte eine relevante berufliche Handlungssituation sein?</a:t>
                      </a:r>
                    </a:p>
                    <a:p>
                      <a:pPr>
                        <a:lnSpc>
                          <a:spcPct val="80000"/>
                        </a:lnSpc>
                      </a:pPr>
                      <a:endParaRPr lang="de-DE" sz="800" i="1" baseline="0" dirty="0"/>
                    </a:p>
                    <a:p>
                      <a:pPr>
                        <a:lnSpc>
                          <a:spcPct val="80000"/>
                        </a:lnSpc>
                      </a:pPr>
                      <a:r>
                        <a:rPr lang="de-DE" sz="1600" i="1" baseline="0" dirty="0"/>
                        <a:t>Wie läuft die mündliche Prüfung im Rahmen der 2. Staatsprüfung ab?</a:t>
                      </a:r>
                    </a:p>
                    <a:p>
                      <a:pPr>
                        <a:lnSpc>
                          <a:spcPct val="80000"/>
                        </a:lnSpc>
                      </a:pPr>
                      <a:r>
                        <a:rPr lang="de-DE" sz="1600" i="1" baseline="0" dirty="0"/>
                        <a:t>...</a:t>
                      </a:r>
                      <a:endParaRPr lang="de-DE" sz="1600"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mn-lt"/>
                          <a:ea typeface="+mn-ea"/>
                          <a:cs typeface="+mn-cs"/>
                        </a:rPr>
                        <a:t>BRH-Ausbildungskräfte</a:t>
                      </a:r>
                    </a:p>
                    <a:p>
                      <a:endParaRPr lang="de-DE"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275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1617245272"/>
              </p:ext>
            </p:extLst>
          </p:nvPr>
        </p:nvGraphicFramePr>
        <p:xfrm>
          <a:off x="0" y="0"/>
          <a:ext cx="9144000" cy="6858000"/>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6858000">
                <a:tc>
                  <a:txBody>
                    <a:bodyPr/>
                    <a:lstStyle/>
                    <a:p>
                      <a:endParaRPr lang="de-DE" dirty="0"/>
                    </a:p>
                    <a:p>
                      <a:r>
                        <a:rPr lang="de-DE" dirty="0">
                          <a:solidFill>
                            <a:schemeClr val="tx1"/>
                          </a:solidFill>
                        </a:rPr>
                        <a:t>Fragen zur</a:t>
                      </a:r>
                    </a:p>
                    <a:p>
                      <a:r>
                        <a:rPr lang="de-DE" dirty="0">
                          <a:solidFill>
                            <a:schemeClr val="tx1"/>
                          </a:solidFill>
                        </a:rPr>
                        <a:t>persönlichen</a:t>
                      </a:r>
                      <a:r>
                        <a:rPr lang="de-DE" baseline="0" dirty="0">
                          <a:solidFill>
                            <a:schemeClr val="tx1"/>
                          </a:solidFill>
                        </a:rPr>
                        <a:t> Weiterentwicklung</a:t>
                      </a:r>
                      <a:r>
                        <a:rPr lang="de-DE" dirty="0">
                          <a:solidFill>
                            <a:schemeClr val="tx1"/>
                          </a:solidFill>
                        </a:rPr>
                        <a:t> </a:t>
                      </a:r>
                    </a:p>
                    <a:p>
                      <a:endParaRPr lang="de-DE" dirty="0">
                        <a:solidFill>
                          <a:schemeClr val="tx1"/>
                        </a:solidFill>
                      </a:endParaRPr>
                    </a:p>
                    <a:p>
                      <a:r>
                        <a:rPr lang="de-DE" dirty="0">
                          <a:solidFill>
                            <a:schemeClr val="tx1"/>
                          </a:solidFill>
                        </a:rPr>
                        <a:t>- </a:t>
                      </a:r>
                      <a:r>
                        <a:rPr lang="de-DE" b="0" dirty="0">
                          <a:solidFill>
                            <a:schemeClr val="tx1"/>
                          </a:solidFill>
                        </a:rPr>
                        <a:t>Zeitmanagement</a:t>
                      </a:r>
                    </a:p>
                    <a:p>
                      <a:pPr marL="0" indent="0">
                        <a:buFontTx/>
                        <a:buNone/>
                      </a:pPr>
                      <a:r>
                        <a:rPr lang="de-DE" b="0" dirty="0">
                          <a:solidFill>
                            <a:schemeClr val="tx1"/>
                          </a:solidFill>
                        </a:rPr>
                        <a:t>- Selbstmanagement</a:t>
                      </a:r>
                    </a:p>
                    <a:p>
                      <a:pPr marL="0" indent="0">
                        <a:buFontTx/>
                        <a:buNone/>
                      </a:pPr>
                      <a:r>
                        <a:rPr lang="de-DE" b="0" baseline="0" dirty="0">
                          <a:solidFill>
                            <a:schemeClr val="tx1"/>
                          </a:solidFill>
                        </a:rPr>
                        <a:t>- Laufbahnberatung</a:t>
                      </a:r>
                    </a:p>
                    <a:p>
                      <a:pPr marL="0" indent="0">
                        <a:buFontTx/>
                        <a:buNone/>
                      </a:pPr>
                      <a:r>
                        <a:rPr lang="de-DE" b="0" baseline="0" dirty="0">
                          <a:solidFill>
                            <a:schemeClr val="tx1"/>
                          </a:solidFill>
                        </a:rPr>
                        <a:t>- Entscheidungsfindung</a:t>
                      </a:r>
                    </a:p>
                    <a:p>
                      <a:pPr marL="0" indent="0">
                        <a:buFontTx/>
                        <a:buNone/>
                      </a:pPr>
                      <a:r>
                        <a:rPr lang="de-DE" b="0" baseline="0" dirty="0">
                          <a:solidFill>
                            <a:schemeClr val="tx1"/>
                          </a:solidFill>
                        </a:rPr>
                        <a:t>- Konflikte</a:t>
                      </a:r>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baseline="0" dirty="0"/>
                    </a:p>
                    <a:p>
                      <a:pPr marL="285750" indent="-285750">
                        <a:buFontTx/>
                        <a:buChar char="-"/>
                      </a:pPr>
                      <a:endParaRPr lang="de-DE" b="0" dirty="0"/>
                    </a:p>
                  </a:txBody>
                  <a:tcPr>
                    <a:solidFill>
                      <a:srgbClr val="FEB312">
                        <a:alpha val="80000"/>
                      </a:srgbClr>
                    </a:solidFill>
                  </a:tcPr>
                </a:tc>
                <a:tc>
                  <a:txBody>
                    <a:bodyPr/>
                    <a:lstStyle/>
                    <a:p>
                      <a:endParaRPr lang="de-DE" sz="1800" b="0" i="1" dirty="0">
                        <a:solidFill>
                          <a:schemeClr val="tx1"/>
                        </a:solidFill>
                      </a:endParaRPr>
                    </a:p>
                    <a:p>
                      <a:r>
                        <a:rPr lang="de-DE" sz="1800" b="0" i="1" dirty="0">
                          <a:solidFill>
                            <a:schemeClr val="tx1"/>
                          </a:solidFill>
                        </a:rPr>
                        <a:t>Wie bekomme ich Referendariat und Privatleben unter einen Hut?</a:t>
                      </a:r>
                    </a:p>
                    <a:p>
                      <a:endParaRPr lang="de-DE" sz="1800" b="0" i="1" dirty="0">
                        <a:solidFill>
                          <a:schemeClr val="tx1"/>
                        </a:solidFill>
                      </a:endParaRPr>
                    </a:p>
                    <a:p>
                      <a:r>
                        <a:rPr lang="de-DE" sz="1800" b="0" i="1" dirty="0">
                          <a:solidFill>
                            <a:schemeClr val="tx1"/>
                          </a:solidFill>
                        </a:rPr>
                        <a:t>Die Arbeit an zwei</a:t>
                      </a:r>
                      <a:r>
                        <a:rPr lang="de-DE" sz="1800" b="0" i="1" baseline="0" dirty="0">
                          <a:solidFill>
                            <a:schemeClr val="tx1"/>
                          </a:solidFill>
                        </a:rPr>
                        <a:t> Schulen -  wie soll das gehen?</a:t>
                      </a:r>
                    </a:p>
                    <a:p>
                      <a:endParaRPr lang="de-DE" sz="1800" b="0" i="1"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800" b="0" i="1" dirty="0">
                          <a:solidFill>
                            <a:schemeClr val="tx1"/>
                          </a:solidFill>
                        </a:rPr>
                        <a:t>Wie bewältige ich meine Prüfungsangst?</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800" b="0" i="1"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800" b="0" i="1" dirty="0">
                          <a:solidFill>
                            <a:schemeClr val="tx1"/>
                          </a:solidFill>
                        </a:rPr>
                        <a:t>Ist das überhaupt der richtige Beruf für mich?</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800" b="0" i="1" dirty="0">
                        <a:solidFill>
                          <a:schemeClr val="tx1"/>
                        </a:solidFill>
                      </a:endParaRPr>
                    </a:p>
                    <a:p>
                      <a:r>
                        <a:rPr lang="de-DE" sz="1800" b="0" i="1" dirty="0">
                          <a:solidFill>
                            <a:schemeClr val="tx1"/>
                          </a:solidFill>
                        </a:rPr>
                        <a:t>Soll ich ein Teilzeit-referendariat beantragen?</a:t>
                      </a:r>
                    </a:p>
                    <a:p>
                      <a:endParaRPr lang="de-DE" sz="1800" b="0" i="1" dirty="0">
                        <a:solidFill>
                          <a:schemeClr val="tx1"/>
                        </a:solidFill>
                      </a:endParaRPr>
                    </a:p>
                    <a:p>
                      <a:r>
                        <a:rPr lang="de-DE" sz="1800" b="0" i="1" dirty="0">
                          <a:solidFill>
                            <a:schemeClr val="tx1"/>
                          </a:solidFill>
                        </a:rPr>
                        <a:t>Wie gelingt es mir mit meiner Mentorin ein Team zu werden?</a:t>
                      </a:r>
                    </a:p>
                    <a:p>
                      <a:endParaRPr lang="de-DE" sz="1600" b="0" i="1" dirty="0">
                        <a:solidFill>
                          <a:schemeClr val="tx1"/>
                        </a:solidFill>
                      </a:endParaRPr>
                    </a:p>
                  </a:txBody>
                  <a:tcPr>
                    <a:solidFill>
                      <a:srgbClr val="FEB312">
                        <a:alpha val="80000"/>
                      </a:srgbClr>
                    </a:solidFill>
                  </a:tcPr>
                </a:tc>
                <a:tc>
                  <a:txBody>
                    <a:bodyPr/>
                    <a:lstStyle/>
                    <a:p>
                      <a:endParaRPr lang="de-DE" dirty="0">
                        <a:solidFill>
                          <a:schemeClr val="tx1"/>
                        </a:solidFill>
                      </a:endParaRPr>
                    </a:p>
                    <a:p>
                      <a:r>
                        <a:rPr lang="de-DE" dirty="0">
                          <a:solidFill>
                            <a:schemeClr val="tx1"/>
                          </a:solidFill>
                        </a:rPr>
                        <a:t>Coachingteam</a:t>
                      </a:r>
                    </a:p>
                  </a:txBody>
                  <a:tcPr>
                    <a:solidFill>
                      <a:srgbClr val="FEB312">
                        <a:alpha val="80000"/>
                      </a:srgbClr>
                    </a:solidFill>
                  </a:tcPr>
                </a:tc>
                <a:extLst>
                  <a:ext uri="{0D108BD9-81ED-4DB2-BD59-A6C34878D82A}">
                    <a16:rowId xmlns:a16="http://schemas.microsoft.com/office/drawing/2014/main" val="10000"/>
                  </a:ext>
                </a:extLst>
              </a:tr>
            </a:tbl>
          </a:graphicData>
        </a:graphic>
      </p:graphicFrame>
      <p:sp>
        <p:nvSpPr>
          <p:cNvPr id="4" name="Wolkenförmige Legende 3"/>
          <p:cNvSpPr/>
          <p:nvPr/>
        </p:nvSpPr>
        <p:spPr>
          <a:xfrm>
            <a:off x="4716016" y="5696672"/>
            <a:ext cx="914400" cy="612648"/>
          </a:xfrm>
          <a:prstGeom prst="cloudCallout">
            <a:avLst>
              <a:gd name="adj1" fmla="val -61909"/>
              <a:gd name="adj2" fmla="val 88778"/>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Wolkenförmige Legende 5"/>
          <p:cNvSpPr/>
          <p:nvPr/>
        </p:nvSpPr>
        <p:spPr>
          <a:xfrm>
            <a:off x="4305672" y="5336632"/>
            <a:ext cx="914400" cy="612648"/>
          </a:xfrm>
          <a:prstGeom prst="cloudCallout">
            <a:avLst>
              <a:gd name="adj1" fmla="val -104941"/>
              <a:gd name="adj2" fmla="val 33301"/>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Wolkenförmige Legende 6"/>
          <p:cNvSpPr/>
          <p:nvPr/>
        </p:nvSpPr>
        <p:spPr>
          <a:xfrm>
            <a:off x="3779912" y="5480648"/>
            <a:ext cx="914400" cy="612648"/>
          </a:xfrm>
          <a:prstGeom prst="cloudCallout">
            <a:avLst>
              <a:gd name="adj1" fmla="val -75601"/>
              <a:gd name="adj2" fmla="val 77099"/>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400" dirty="0">
                <a:solidFill>
                  <a:srgbClr val="000000"/>
                </a:solidFill>
              </a:rPr>
              <a:t>...</a:t>
            </a:r>
          </a:p>
        </p:txBody>
      </p:sp>
    </p:spTree>
    <p:extLst>
      <p:ext uri="{BB962C8B-B14F-4D97-AF65-F5344CB8AC3E}">
        <p14:creationId xmlns:p14="http://schemas.microsoft.com/office/powerpoint/2010/main" val="6422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B312">
            <a:alpha val="80000"/>
          </a:srgbClr>
        </a:solid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4939349-E2E5-4E1C-9FE2-5CCF1CBBA4EB}"/>
              </a:ext>
            </a:extLst>
          </p:cNvPr>
          <p:cNvSpPr txBox="1"/>
          <p:nvPr/>
        </p:nvSpPr>
        <p:spPr>
          <a:xfrm>
            <a:off x="755576" y="412262"/>
            <a:ext cx="7704856" cy="6441763"/>
          </a:xfrm>
          <a:prstGeom prst="rect">
            <a:avLst/>
          </a:prstGeom>
          <a:noFill/>
        </p:spPr>
        <p:txBody>
          <a:bodyPr wrap="square" lIns="100584" tIns="50292" rIns="100584" bIns="50292" rtlCol="0">
            <a:spAutoFit/>
          </a:bodyPr>
          <a:lstStyle/>
          <a:p>
            <a:pPr algn="ctr"/>
            <a:r>
              <a:rPr lang="de-DE" b="1" dirty="0">
                <a:solidFill>
                  <a:srgbClr val="0000FF"/>
                </a:solidFill>
              </a:rPr>
              <a:t>Das Vorgehen beim Coaching orientiert sich  am </a:t>
            </a:r>
          </a:p>
          <a:p>
            <a:pPr algn="ctr"/>
            <a:r>
              <a:rPr lang="de-DE" b="1" dirty="0">
                <a:solidFill>
                  <a:srgbClr val="0000FF"/>
                </a:solidFill>
              </a:rPr>
              <a:t>„GROW-Konzept“</a:t>
            </a:r>
          </a:p>
          <a:p>
            <a:endParaRPr lang="de-DE" dirty="0">
              <a:solidFill>
                <a:srgbClr val="0000FF"/>
              </a:solidFill>
            </a:endParaRPr>
          </a:p>
          <a:p>
            <a:r>
              <a:rPr lang="de-DE" b="1" dirty="0">
                <a:solidFill>
                  <a:srgbClr val="0000FF"/>
                </a:solidFill>
              </a:rPr>
              <a:t>Merkmale:</a:t>
            </a:r>
            <a:endParaRPr lang="de-DE" dirty="0">
              <a:solidFill>
                <a:srgbClr val="0000FF"/>
              </a:solidFill>
            </a:endParaRPr>
          </a:p>
          <a:p>
            <a:pPr lvl="0"/>
            <a:r>
              <a:rPr lang="de-DE" dirty="0"/>
              <a:t>Personenzentriert - systemisch - lösungsorientiert</a:t>
            </a:r>
          </a:p>
          <a:p>
            <a:pPr lvl="0"/>
            <a:endParaRPr lang="de-DE" dirty="0">
              <a:solidFill>
                <a:srgbClr val="0000FF"/>
              </a:solidFill>
            </a:endParaRPr>
          </a:p>
          <a:p>
            <a:r>
              <a:rPr lang="de-DE" b="1" dirty="0">
                <a:solidFill>
                  <a:srgbClr val="0000FF"/>
                </a:solidFill>
              </a:rPr>
              <a:t>Wie funktioniert Coaching nach GROW?</a:t>
            </a:r>
            <a:endParaRPr lang="de-DE" dirty="0">
              <a:solidFill>
                <a:srgbClr val="0000FF"/>
              </a:solidFill>
            </a:endParaRPr>
          </a:p>
          <a:p>
            <a:pPr marL="266700" lvl="0" indent="-158750"/>
            <a:r>
              <a:rPr lang="de-DE" b="1" dirty="0">
                <a:solidFill>
                  <a:srgbClr val="0000FF"/>
                </a:solidFill>
              </a:rPr>
              <a:t>G</a:t>
            </a:r>
            <a:r>
              <a:rPr lang="de-DE" dirty="0">
                <a:solidFill>
                  <a:srgbClr val="0000FF"/>
                </a:solidFill>
              </a:rPr>
              <a:t> </a:t>
            </a:r>
            <a:r>
              <a:rPr lang="de-DE" dirty="0"/>
              <a:t>– Goal – Thema und Ziel festlegen</a:t>
            </a:r>
          </a:p>
          <a:p>
            <a:pPr marL="88900" lvl="0" indent="19050"/>
            <a:r>
              <a:rPr lang="de-DE" b="1" dirty="0">
                <a:solidFill>
                  <a:srgbClr val="0000FF"/>
                </a:solidFill>
              </a:rPr>
              <a:t>R</a:t>
            </a:r>
            <a:r>
              <a:rPr lang="de-DE" dirty="0"/>
              <a:t> –  Reality – Situation klären</a:t>
            </a:r>
          </a:p>
          <a:p>
            <a:pPr marL="108000" lvl="0"/>
            <a:r>
              <a:rPr lang="de-DE" b="1" dirty="0">
                <a:solidFill>
                  <a:srgbClr val="0000FF"/>
                </a:solidFill>
              </a:rPr>
              <a:t>O</a:t>
            </a:r>
            <a:r>
              <a:rPr lang="de-DE" dirty="0"/>
              <a:t> – Options – Lösungsmöglichkeiten </a:t>
            </a:r>
          </a:p>
          <a:p>
            <a:pPr marL="108000" lvl="0"/>
            <a:r>
              <a:rPr lang="de-DE" dirty="0"/>
              <a:t>        und eigene Ressourcen erkennen</a:t>
            </a:r>
          </a:p>
          <a:p>
            <a:pPr marL="108000" lvl="0"/>
            <a:r>
              <a:rPr lang="de-DE" b="1" dirty="0">
                <a:solidFill>
                  <a:srgbClr val="0000FF"/>
                </a:solidFill>
              </a:rPr>
              <a:t>W</a:t>
            </a:r>
            <a:r>
              <a:rPr lang="de-DE" dirty="0"/>
              <a:t> – </a:t>
            </a:r>
            <a:r>
              <a:rPr lang="de-DE" dirty="0" err="1"/>
              <a:t>What</a:t>
            </a:r>
            <a:r>
              <a:rPr lang="de-DE" dirty="0"/>
              <a:t> </a:t>
            </a:r>
            <a:r>
              <a:rPr lang="de-DE" dirty="0" err="1"/>
              <a:t>next</a:t>
            </a:r>
            <a:r>
              <a:rPr lang="de-DE" dirty="0"/>
              <a:t>? – nächste Schritte      </a:t>
            </a:r>
          </a:p>
          <a:p>
            <a:pPr marL="108000" lvl="0"/>
            <a:r>
              <a:rPr lang="de-DE" dirty="0"/>
              <a:t>         planen</a:t>
            </a:r>
          </a:p>
          <a:p>
            <a:pPr lvl="0"/>
            <a:endParaRPr lang="de-DE" dirty="0"/>
          </a:p>
          <a:p>
            <a:r>
              <a:rPr lang="de-DE" dirty="0"/>
              <a:t>Der gesamte Prozess wird visualisiert.</a:t>
            </a:r>
          </a:p>
          <a:p>
            <a:endParaRPr lang="de-DE" sz="1000" dirty="0"/>
          </a:p>
          <a:p>
            <a:r>
              <a:rPr lang="de-DE" dirty="0"/>
              <a:t>Das Coaching dauert ca. 90 Minuten.</a:t>
            </a:r>
          </a:p>
          <a:p>
            <a:endParaRPr lang="de-DE" sz="1000" dirty="0"/>
          </a:p>
          <a:p>
            <a:r>
              <a:rPr lang="de-DE" dirty="0"/>
              <a:t>Von Seiten des Studienseminars wird gewährleistet, dass die Coaches nicht an bewertungsrelevanten Teilen Ihrer Ausbildung beteiligt sind.</a:t>
            </a:r>
          </a:p>
          <a:p>
            <a:endParaRPr lang="de-DE" dirty="0"/>
          </a:p>
          <a:p>
            <a:r>
              <a:rPr lang="de-DE" b="1" dirty="0"/>
              <a:t>Das Coaching ist vertraulich.</a:t>
            </a:r>
          </a:p>
          <a:p>
            <a:endParaRPr lang="de-DE" sz="1600" b="1" dirty="0"/>
          </a:p>
        </p:txBody>
      </p:sp>
    </p:spTree>
    <p:extLst>
      <p:ext uri="{BB962C8B-B14F-4D97-AF65-F5344CB8AC3E}">
        <p14:creationId xmlns:p14="http://schemas.microsoft.com/office/powerpoint/2010/main" val="2798451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B312">
            <a:alpha val="80000"/>
          </a:srgb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42930"/>
          </a:xfrm>
        </p:spPr>
        <p:txBody>
          <a:bodyPr>
            <a:normAutofit/>
          </a:bodyPr>
          <a:lstStyle/>
          <a:p>
            <a:r>
              <a:rPr lang="de-DE" sz="2800" u="sng" dirty="0">
                <a:solidFill>
                  <a:schemeClr val="tx2">
                    <a:lumMod val="60000"/>
                    <a:lumOff val="40000"/>
                  </a:schemeClr>
                </a:solidFill>
              </a:rPr>
              <a:t>Einzelne Beispiele zu Fragen eines Coaching-Prozesses</a:t>
            </a:r>
          </a:p>
        </p:txBody>
      </p:sp>
      <p:sp>
        <p:nvSpPr>
          <p:cNvPr id="4" name="Textfeld 3"/>
          <p:cNvSpPr txBox="1"/>
          <p:nvPr/>
        </p:nvSpPr>
        <p:spPr>
          <a:xfrm>
            <a:off x="395111" y="803669"/>
            <a:ext cx="8137329" cy="166199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a:ln>
                  <a:noFill/>
                </a:ln>
                <a:solidFill>
                  <a:srgbClr val="0070C0"/>
                </a:solidFill>
                <a:effectLst/>
                <a:uLnTx/>
                <a:uFillTx/>
                <a:latin typeface="Calibri"/>
              </a:rPr>
              <a:t>Goal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srgbClr val="0070C0"/>
                </a:solidFill>
                <a:effectLst/>
                <a:uLnTx/>
                <a:uFillTx/>
                <a:latin typeface="Calibri"/>
              </a:rPr>
              <a:t>Orientierungsphase: Thema und Ziel festlegen</a:t>
            </a:r>
            <a:endParaRPr kumimoji="0" lang="de-DE" sz="3200" b="1" i="0" u="none" strike="noStrike" kern="1200" cap="none" spc="0" normalizeH="0" baseline="0" noProof="0" dirty="0">
              <a:ln>
                <a:noFill/>
              </a:ln>
              <a:solidFill>
                <a:srgbClr val="0070C0"/>
              </a:solidFill>
              <a:effectLst/>
              <a:uLnTx/>
              <a:uFillTx/>
              <a:latin typeface="Calibri"/>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vale Legende 4"/>
          <p:cNvSpPr/>
          <p:nvPr/>
        </p:nvSpPr>
        <p:spPr>
          <a:xfrm>
            <a:off x="2843808" y="3099069"/>
            <a:ext cx="4104456" cy="1214169"/>
          </a:xfrm>
          <a:prstGeom prst="wedgeEllipseCallout">
            <a:avLst>
              <a:gd name="adj1" fmla="val -41760"/>
              <a:gd name="adj2" fmla="val 76696"/>
            </a:avLst>
          </a:prstGeom>
          <a:solidFill>
            <a:srgbClr val="8EB4E3"/>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feld 5"/>
          <p:cNvSpPr txBox="1"/>
          <p:nvPr/>
        </p:nvSpPr>
        <p:spPr>
          <a:xfrm>
            <a:off x="3358535" y="3403304"/>
            <a:ext cx="3389839"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Was möchten Sie am Ende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des Gesprächs heute mitnehmen?</a:t>
            </a:r>
          </a:p>
        </p:txBody>
      </p:sp>
      <p:sp>
        <p:nvSpPr>
          <p:cNvPr id="7" name="Ovale Legende 6"/>
          <p:cNvSpPr/>
          <p:nvPr/>
        </p:nvSpPr>
        <p:spPr>
          <a:xfrm>
            <a:off x="1663668" y="2060848"/>
            <a:ext cx="2422395" cy="1038221"/>
          </a:xfrm>
          <a:prstGeom prst="wedgeEllipseCallout">
            <a:avLst>
              <a:gd name="adj1" fmla="val -41760"/>
              <a:gd name="adj2" fmla="val 76696"/>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Textfeld 7"/>
          <p:cNvSpPr txBox="1"/>
          <p:nvPr/>
        </p:nvSpPr>
        <p:spPr>
          <a:xfrm>
            <a:off x="1854170" y="2276872"/>
            <a:ext cx="2231893"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Was ist Ihr Beratungs-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Anliegen?</a:t>
            </a:r>
          </a:p>
        </p:txBody>
      </p:sp>
      <p:sp>
        <p:nvSpPr>
          <p:cNvPr id="9" name="Ovale Legende 8"/>
          <p:cNvSpPr/>
          <p:nvPr/>
        </p:nvSpPr>
        <p:spPr>
          <a:xfrm>
            <a:off x="5149218" y="4489104"/>
            <a:ext cx="1958042" cy="1100136"/>
          </a:xfrm>
          <a:prstGeom prst="wedgeEllipseCallout">
            <a:avLst>
              <a:gd name="adj1" fmla="val -41760"/>
              <a:gd name="adj2" fmla="val 76696"/>
            </a:avLst>
          </a:prstGeom>
          <a:solidFill>
            <a:srgbClr val="8EB4E3"/>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Textfeld 9"/>
          <p:cNvSpPr txBox="1"/>
          <p:nvPr/>
        </p:nvSpPr>
        <p:spPr>
          <a:xfrm>
            <a:off x="5508104" y="4727279"/>
            <a:ext cx="159915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Was ist Ihr Ziel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b="0" i="0" u="none" strike="noStrike" kern="1200" cap="none" spc="0" normalizeH="0" baseline="0" noProof="0" dirty="0">
                <a:ln>
                  <a:noFill/>
                </a:ln>
                <a:solidFill>
                  <a:prstClr val="black"/>
                </a:solidFill>
                <a:effectLst/>
                <a:uLnTx/>
                <a:uFillTx/>
                <a:latin typeface="Calibri"/>
                <a:ea typeface="+mn-ea"/>
                <a:cs typeface="+mn-cs"/>
              </a:rPr>
              <a:t>für heute?</a:t>
            </a:r>
          </a:p>
        </p:txBody>
      </p:sp>
      <p:sp>
        <p:nvSpPr>
          <p:cNvPr id="39" name="Ovale Legende 38"/>
          <p:cNvSpPr/>
          <p:nvPr/>
        </p:nvSpPr>
        <p:spPr>
          <a:xfrm>
            <a:off x="7308304" y="5639378"/>
            <a:ext cx="1080120" cy="683337"/>
          </a:xfrm>
          <a:prstGeom prst="wedgeEllipseCallout">
            <a:avLst>
              <a:gd name="adj1" fmla="val -53233"/>
              <a:gd name="adj2" fmla="val 86713"/>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a:ea typeface="+mn-ea"/>
                <a:cs typeface="+mn-cs"/>
              </a:rPr>
              <a:t>...</a:t>
            </a:r>
          </a:p>
        </p:txBody>
      </p:sp>
    </p:spTree>
    <p:extLst>
      <p:ext uri="{BB962C8B-B14F-4D97-AF65-F5344CB8AC3E}">
        <p14:creationId xmlns:p14="http://schemas.microsoft.com/office/powerpoint/2010/main" val="3133976438"/>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Design">
  <a:themeElements>
    <a:clrScheme name="Benutzerdefiniert 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EB31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Bildschirmpräsentation (4:3)</PresentationFormat>
  <Paragraphs>257</Paragraphs>
  <Slides>17</Slides>
  <Notes>0</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17</vt:i4>
      </vt:variant>
    </vt:vector>
  </HeadingPairs>
  <TitlesOfParts>
    <vt:vector size="27" baseType="lpstr">
      <vt:lpstr>Arial</vt:lpstr>
      <vt:lpstr>Arial Black</vt:lpstr>
      <vt:lpstr>Bauhaus 93</vt:lpstr>
      <vt:lpstr>Calibri</vt:lpstr>
      <vt:lpstr>Chalkduster</vt:lpstr>
      <vt:lpstr>Comic Sans MS</vt:lpstr>
      <vt:lpstr>Mangal</vt:lpstr>
      <vt:lpstr>Wingdings</vt:lpstr>
      <vt:lpstr>Larissa-Design</vt:lpstr>
      <vt:lpstr>Office-Design</vt:lpstr>
      <vt:lpstr>Neu am Studienseminar und viele Fragen?  Beratungs-Angebote am Studienseminar GHRF in Gießen </vt:lpstr>
      <vt:lpstr>Beratungs-Angebote am Studienseminar GHRF in Gießen</vt:lpstr>
      <vt:lpstr>PowerPoint-Präsentation</vt:lpstr>
      <vt:lpstr>PowerPoint-Präsentation</vt:lpstr>
      <vt:lpstr>PowerPoint-Präsentation</vt:lpstr>
      <vt:lpstr>PowerPoint-Präsentation</vt:lpstr>
      <vt:lpstr>PowerPoint-Präsentation</vt:lpstr>
      <vt:lpstr>PowerPoint-Präsentation</vt:lpstr>
      <vt:lpstr>Einzelne Beispiele zu Fragen eines Coaching-Prozesses</vt:lpstr>
      <vt:lpstr>Einzelne Beispiele zu Fragen eines Coaching-Prozesses</vt:lpstr>
      <vt:lpstr>Einzelne Beispiele zu Fragen eines Coaching-Prozesses</vt:lpstr>
      <vt:lpstr>Einzelne Beispiele zu Fragen eines Coaching-Prozesses</vt:lpstr>
      <vt:lpstr>Einzelne Beispiele zu Fragen eines Coaching-Prozesses</vt:lpstr>
      <vt:lpstr>Einzelne Beispiele zu Fragen eines Coaching-Prozesses</vt:lpstr>
      <vt:lpstr>Rückmeldung zum Coaching-Angebot </vt:lpstr>
      <vt:lpstr>Rückmeldung zum Coaching-Angebot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Inge Metz</dc:creator>
  <cp:lastModifiedBy>Reuß, Jutta (LA GI)</cp:lastModifiedBy>
  <cp:revision>61</cp:revision>
  <cp:lastPrinted>2022-11-01T18:26:25Z</cp:lastPrinted>
  <dcterms:created xsi:type="dcterms:W3CDTF">2020-02-25T09:05:17Z</dcterms:created>
  <dcterms:modified xsi:type="dcterms:W3CDTF">2022-11-03T12:14:12Z</dcterms:modified>
</cp:coreProperties>
</file>